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4"/>
  </p:sldMasterIdLst>
  <p:notesMasterIdLst>
    <p:notesMasterId r:id="rId6"/>
  </p:notesMasterIdLst>
  <p:sldIdLst>
    <p:sldId id="270" r:id="rId5"/>
  </p:sldIdLst>
  <p:sldSz cx="30279975" cy="42805350"/>
  <p:notesSz cx="6858000" cy="9144000"/>
  <p:defaultTextStyle>
    <a:defPPr>
      <a:defRPr lang="en-US"/>
    </a:defPPr>
    <a:lvl1pPr marL="0" algn="l" defTabSz="228371" rtl="0" eaLnBrk="1" latinLnBrk="0" hangingPunct="1">
      <a:defRPr sz="899" kern="1200">
        <a:solidFill>
          <a:schemeClr val="tx1"/>
        </a:solidFill>
        <a:latin typeface="+mn-lt"/>
        <a:ea typeface="+mn-ea"/>
        <a:cs typeface="+mn-cs"/>
      </a:defRPr>
    </a:lvl1pPr>
    <a:lvl2pPr marL="228371" algn="l" defTabSz="228371" rtl="0" eaLnBrk="1" latinLnBrk="0" hangingPunct="1">
      <a:defRPr sz="899" kern="1200">
        <a:solidFill>
          <a:schemeClr val="tx1"/>
        </a:solidFill>
        <a:latin typeface="+mn-lt"/>
        <a:ea typeface="+mn-ea"/>
        <a:cs typeface="+mn-cs"/>
      </a:defRPr>
    </a:lvl2pPr>
    <a:lvl3pPr marL="456743" algn="l" defTabSz="228371" rtl="0" eaLnBrk="1" latinLnBrk="0" hangingPunct="1">
      <a:defRPr sz="899" kern="1200">
        <a:solidFill>
          <a:schemeClr val="tx1"/>
        </a:solidFill>
        <a:latin typeface="+mn-lt"/>
        <a:ea typeface="+mn-ea"/>
        <a:cs typeface="+mn-cs"/>
      </a:defRPr>
    </a:lvl3pPr>
    <a:lvl4pPr marL="685114" algn="l" defTabSz="228371" rtl="0" eaLnBrk="1" latinLnBrk="0" hangingPunct="1">
      <a:defRPr sz="899" kern="1200">
        <a:solidFill>
          <a:schemeClr val="tx1"/>
        </a:solidFill>
        <a:latin typeface="+mn-lt"/>
        <a:ea typeface="+mn-ea"/>
        <a:cs typeface="+mn-cs"/>
      </a:defRPr>
    </a:lvl4pPr>
    <a:lvl5pPr marL="913486" algn="l" defTabSz="228371" rtl="0" eaLnBrk="1" latinLnBrk="0" hangingPunct="1">
      <a:defRPr sz="899" kern="1200">
        <a:solidFill>
          <a:schemeClr val="tx1"/>
        </a:solidFill>
        <a:latin typeface="+mn-lt"/>
        <a:ea typeface="+mn-ea"/>
        <a:cs typeface="+mn-cs"/>
      </a:defRPr>
    </a:lvl5pPr>
    <a:lvl6pPr marL="1141857" algn="l" defTabSz="228371" rtl="0" eaLnBrk="1" latinLnBrk="0" hangingPunct="1">
      <a:defRPr sz="899" kern="1200">
        <a:solidFill>
          <a:schemeClr val="tx1"/>
        </a:solidFill>
        <a:latin typeface="+mn-lt"/>
        <a:ea typeface="+mn-ea"/>
        <a:cs typeface="+mn-cs"/>
      </a:defRPr>
    </a:lvl6pPr>
    <a:lvl7pPr marL="1370228" algn="l" defTabSz="228371" rtl="0" eaLnBrk="1" latinLnBrk="0" hangingPunct="1">
      <a:defRPr sz="899" kern="1200">
        <a:solidFill>
          <a:schemeClr val="tx1"/>
        </a:solidFill>
        <a:latin typeface="+mn-lt"/>
        <a:ea typeface="+mn-ea"/>
        <a:cs typeface="+mn-cs"/>
      </a:defRPr>
    </a:lvl7pPr>
    <a:lvl8pPr marL="1598600" algn="l" defTabSz="228371" rtl="0" eaLnBrk="1" latinLnBrk="0" hangingPunct="1">
      <a:defRPr sz="899" kern="1200">
        <a:solidFill>
          <a:schemeClr val="tx1"/>
        </a:solidFill>
        <a:latin typeface="+mn-lt"/>
        <a:ea typeface="+mn-ea"/>
        <a:cs typeface="+mn-cs"/>
      </a:defRPr>
    </a:lvl8pPr>
    <a:lvl9pPr marL="1826971" algn="l" defTabSz="228371" rtl="0" eaLnBrk="1" latinLnBrk="0" hangingPunct="1">
      <a:defRPr sz="899" kern="1200">
        <a:solidFill>
          <a:schemeClr val="tx1"/>
        </a:solidFill>
        <a:latin typeface="+mn-lt"/>
        <a:ea typeface="+mn-ea"/>
        <a:cs typeface="+mn-cs"/>
      </a:defRPr>
    </a:lvl9pPr>
  </p:defaultTextStyle>
  <p:extLst>
    <p:ext uri="{521415D9-36F7-43E2-AB2F-B90AF26B5E84}">
      <p14:sectionLst xmlns:p14="http://schemas.microsoft.com/office/powerpoint/2010/main">
        <p14:section name="How to use this template" id="{B440EADA-EB6C-41D1-BDB1-DE3A5874F4E6}">
          <p14:sldIdLst/>
        </p14:section>
        <p14:section name="Option 1" id="{1C1C8927-6883-4C4A-8B4E-3AEFE4687477}">
          <p14:sldIdLst/>
        </p14:section>
        <p14:section name="Option 2" id="{F33C51B2-6F9F-400E-A42A-C19612400682}">
          <p14:sldIdLst/>
        </p14:section>
        <p14:section name="Option 3" id="{53643FD0-2D07-4DD5-94A2-FDAD9138B568}">
          <p14:sldIdLst/>
        </p14:section>
        <p14:section name="Option 4" id="{63467F88-F5EB-49A4-A3A5-0B9353F5E928}">
          <p14:sldIdLst/>
        </p14:section>
        <p14:section name="Example" id="{825CD960-1DA2-49DA-A292-BBE8F9187E1F}">
          <p14:sldIdLst>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015C7A"/>
    <a:srgbClr val="3A9BBB"/>
    <a:srgbClr val="4DCFFA"/>
    <a:srgbClr val="02BCFA"/>
    <a:srgbClr val="08C4C2"/>
    <a:srgbClr val="072FBA"/>
    <a:srgbClr val="0864C4"/>
    <a:srgbClr val="CDBDE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3FBADF-697C-4977-BBFF-804F1A56D434}" v="1" dt="2023-04-25T22:20:22.8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10" d="100"/>
          <a:sy n="10" d="100"/>
        </p:scale>
        <p:origin x="7812" y="22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 Rozmiarek" userId="9bbceaa7-07a0-427a-b453-314c9b8d2c36" providerId="ADAL" clId="{9D3FBADF-697C-4977-BBFF-804F1A56D434}"/>
    <pc:docChg chg="undo custSel modSld">
      <pc:chgData name="Kevin S. Rozmiarek" userId="9bbceaa7-07a0-427a-b453-314c9b8d2c36" providerId="ADAL" clId="{9D3FBADF-697C-4977-BBFF-804F1A56D434}" dt="2023-04-25T22:21:37.536" v="28" actId="1076"/>
      <pc:docMkLst>
        <pc:docMk/>
      </pc:docMkLst>
      <pc:sldChg chg="addSp delSp modSp mod">
        <pc:chgData name="Kevin S. Rozmiarek" userId="9bbceaa7-07a0-427a-b453-314c9b8d2c36" providerId="ADAL" clId="{9D3FBADF-697C-4977-BBFF-804F1A56D434}" dt="2023-04-25T22:21:37.536" v="28" actId="1076"/>
        <pc:sldMkLst>
          <pc:docMk/>
          <pc:sldMk cId="2811909483" sldId="270"/>
        </pc:sldMkLst>
        <pc:picChg chg="del">
          <ac:chgData name="Kevin S. Rozmiarek" userId="9bbceaa7-07a0-427a-b453-314c9b8d2c36" providerId="ADAL" clId="{9D3FBADF-697C-4977-BBFF-804F1A56D434}" dt="2023-04-25T22:20:11.991" v="0" actId="478"/>
          <ac:picMkLst>
            <pc:docMk/>
            <pc:sldMk cId="2811909483" sldId="270"/>
            <ac:picMk id="17" creationId="{844B1723-9668-8556-FF3C-0B80764AF0F2}"/>
          </ac:picMkLst>
        </pc:picChg>
        <pc:picChg chg="add mod modCrop">
          <ac:chgData name="Kevin S. Rozmiarek" userId="9bbceaa7-07a0-427a-b453-314c9b8d2c36" providerId="ADAL" clId="{9D3FBADF-697C-4977-BBFF-804F1A56D434}" dt="2023-04-25T22:21:37.536" v="28" actId="1076"/>
          <ac:picMkLst>
            <pc:docMk/>
            <pc:sldMk cId="2811909483" sldId="270"/>
            <ac:picMk id="21" creationId="{0FA172D3-3A54-3BDD-6E96-AD2C28BF0C3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EE5ABE-964B-4875-9DE8-AC937D1DBF47}" type="datetimeFigureOut">
              <a:rPr lang="en-US" smtClean="0"/>
              <a:t>4/23/2023</a:t>
            </a:fld>
            <a:endParaRPr lang="en-US"/>
          </a:p>
        </p:txBody>
      </p:sp>
      <p:sp>
        <p:nvSpPr>
          <p:cNvPr id="4" name="Slide Image Placeholder 3"/>
          <p:cNvSpPr>
            <a:spLocks noGrp="1" noRot="1" noChangeAspect="1"/>
          </p:cNvSpPr>
          <p:nvPr>
            <p:ph type="sldImg" idx="2"/>
          </p:nvPr>
        </p:nvSpPr>
        <p:spPr>
          <a:xfrm>
            <a:off x="2336800" y="1143000"/>
            <a:ext cx="2184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26525-6070-45CF-916D-2DA366F54811}" type="slidenum">
              <a:rPr lang="en-US" smtClean="0"/>
              <a:t>‹#›</a:t>
            </a:fld>
            <a:endParaRPr lang="en-US"/>
          </a:p>
        </p:txBody>
      </p:sp>
    </p:spTree>
    <p:extLst>
      <p:ext uri="{BB962C8B-B14F-4D97-AF65-F5344CB8AC3E}">
        <p14:creationId xmlns:p14="http://schemas.microsoft.com/office/powerpoint/2010/main" val="2941017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926525-6070-45CF-916D-2DA366F54811}" type="slidenum">
              <a:rPr lang="en-US" smtClean="0"/>
              <a:t>1</a:t>
            </a:fld>
            <a:endParaRPr lang="en-US"/>
          </a:p>
        </p:txBody>
      </p:sp>
    </p:spTree>
    <p:extLst>
      <p:ext uri="{BB962C8B-B14F-4D97-AF65-F5344CB8AC3E}">
        <p14:creationId xmlns:p14="http://schemas.microsoft.com/office/powerpoint/2010/main" val="21849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98" y="7005416"/>
            <a:ext cx="25737979" cy="14902603"/>
          </a:xfrm>
        </p:spPr>
        <p:txBody>
          <a:bodyPr anchor="b"/>
          <a:lstStyle>
            <a:lvl1pPr algn="ctr">
              <a:defRPr sz="4244"/>
            </a:lvl1pPr>
          </a:lstStyle>
          <a:p>
            <a:r>
              <a:rPr lang="en-US"/>
              <a:t>Click to edit Master title style</a:t>
            </a:r>
          </a:p>
        </p:txBody>
      </p:sp>
      <p:sp>
        <p:nvSpPr>
          <p:cNvPr id="3" name="Subtitle 2"/>
          <p:cNvSpPr>
            <a:spLocks noGrp="1"/>
          </p:cNvSpPr>
          <p:nvPr>
            <p:ph type="subTitle" idx="1"/>
          </p:nvPr>
        </p:nvSpPr>
        <p:spPr>
          <a:xfrm>
            <a:off x="3784997" y="22482721"/>
            <a:ext cx="22709981" cy="10334714"/>
          </a:xfrm>
        </p:spPr>
        <p:txBody>
          <a:bodyPr/>
          <a:lstStyle>
            <a:lvl1pPr marL="0" indent="0" algn="ctr">
              <a:buNone/>
              <a:defRPr sz="1698"/>
            </a:lvl1pPr>
            <a:lvl2pPr marL="323423" indent="0" algn="ctr">
              <a:buNone/>
              <a:defRPr sz="1415"/>
            </a:lvl2pPr>
            <a:lvl3pPr marL="646847" indent="0" algn="ctr">
              <a:buNone/>
              <a:defRPr sz="1273"/>
            </a:lvl3pPr>
            <a:lvl4pPr marL="970270" indent="0" algn="ctr">
              <a:buNone/>
              <a:defRPr sz="1132"/>
            </a:lvl4pPr>
            <a:lvl5pPr marL="1293693" indent="0" algn="ctr">
              <a:buNone/>
              <a:defRPr sz="1132"/>
            </a:lvl5pPr>
            <a:lvl6pPr marL="1617116" indent="0" algn="ctr">
              <a:buNone/>
              <a:defRPr sz="1132"/>
            </a:lvl6pPr>
            <a:lvl7pPr marL="1940540" indent="0" algn="ctr">
              <a:buNone/>
              <a:defRPr sz="1132"/>
            </a:lvl7pPr>
            <a:lvl8pPr marL="2263963" indent="0" algn="ctr">
              <a:buNone/>
              <a:defRPr sz="1132"/>
            </a:lvl8pPr>
            <a:lvl9pPr marL="2587386" indent="0" algn="ctr">
              <a:buNone/>
              <a:defRPr sz="1132"/>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5132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36492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9109" y="2278988"/>
            <a:ext cx="6529120" cy="3627555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750" y="2278988"/>
            <a:ext cx="19208859" cy="362755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76099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tion 3 - 4 w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873713"/>
      </p:ext>
    </p:extLst>
  </p:cSld>
  <p:clrMapOvr>
    <a:masterClrMapping/>
  </p:clrMapOvr>
  <p:extLst>
    <p:ext uri="{DCECCB84-F9BA-43D5-87BE-67443E8EF086}">
      <p15:sldGuideLst xmlns:p15="http://schemas.microsoft.com/office/powerpoint/2012/main">
        <p15:guide id="1" pos="827" userDrawn="1">
          <p15:clr>
            <a:srgbClr val="FBAE40"/>
          </p15:clr>
        </p15:guide>
        <p15:guide id="2" pos="18247" userDrawn="1">
          <p15:clr>
            <a:srgbClr val="FBAE40"/>
          </p15:clr>
        </p15:guide>
        <p15:guide id="3" pos="14097" userDrawn="1">
          <p15:clr>
            <a:srgbClr val="FBAE40"/>
          </p15:clr>
        </p15:guide>
        <p15:guide id="4" pos="4977" userDrawn="1">
          <p15:clr>
            <a:srgbClr val="FBAE40"/>
          </p15:clr>
        </p15:guide>
        <p15:guide id="5" pos="5249" userDrawn="1">
          <p15:clr>
            <a:srgbClr val="FBAE40"/>
          </p15:clr>
        </p15:guide>
        <p15:guide id="6" pos="13825" userDrawn="1">
          <p15:clr>
            <a:srgbClr val="FBAE40"/>
          </p15:clr>
        </p15:guide>
        <p15:guide id="7" pos="9401" userDrawn="1">
          <p15:clr>
            <a:srgbClr val="FBAE40"/>
          </p15:clr>
        </p15:guide>
        <p15:guide id="8" pos="9673" userDrawn="1">
          <p15:clr>
            <a:srgbClr val="FBAE40"/>
          </p15:clr>
        </p15:guide>
        <p15:guide id="9" orient="horz" pos="691" userDrawn="1">
          <p15:clr>
            <a:srgbClr val="FBAE40"/>
          </p15:clr>
        </p15:guide>
        <p15:guide id="10" orient="horz" pos="26273" userDrawn="1">
          <p15:clr>
            <a:srgbClr val="FBAE40"/>
          </p15:clr>
        </p15:guide>
        <p15:guide id="11" orient="horz" pos="3141" userDrawn="1">
          <p15:clr>
            <a:srgbClr val="FBAE40"/>
          </p15:clr>
        </p15:guide>
        <p15:guide id="12" orient="horz" pos="3413" userDrawn="1">
          <p15:clr>
            <a:srgbClr val="FBAE40"/>
          </p15:clr>
        </p15:guide>
        <p15:guide id="13" orient="horz" pos="4138" userDrawn="1">
          <p15:clr>
            <a:srgbClr val="FBAE40"/>
          </p15:clr>
        </p15:guide>
        <p15:guide id="14" orient="horz" pos="4410" userDrawn="1">
          <p15:clr>
            <a:srgbClr val="FBAE40"/>
          </p15:clr>
        </p15:guide>
        <p15:guide id="15" orient="horz" pos="6928" userDrawn="1">
          <p15:clr>
            <a:srgbClr val="FBAE40"/>
          </p15:clr>
        </p15:guide>
        <p15:guide id="16" orient="horz" pos="7198" userDrawn="1">
          <p15:clr>
            <a:srgbClr val="FBAE40"/>
          </p15:clr>
        </p15:guide>
        <p15:guide id="17" orient="horz" pos="9444" userDrawn="1">
          <p15:clr>
            <a:srgbClr val="FBAE40"/>
          </p15:clr>
        </p15:guide>
        <p15:guide id="18" orient="horz" pos="9717" userDrawn="1">
          <p15:clr>
            <a:srgbClr val="FBAE40"/>
          </p15:clr>
        </p15:guide>
        <p15:guide id="19" orient="horz" pos="11963" userDrawn="1">
          <p15:clr>
            <a:srgbClr val="FBAE40"/>
          </p15:clr>
        </p15:guide>
        <p15:guide id="20" orient="horz" pos="12235" userDrawn="1">
          <p15:clr>
            <a:srgbClr val="FBAE40"/>
          </p15:clr>
        </p15:guide>
        <p15:guide id="21" orient="horz" pos="14479" userDrawn="1">
          <p15:clr>
            <a:srgbClr val="FBAE40"/>
          </p15:clr>
        </p15:guide>
        <p15:guide id="22" orient="horz" pos="14753" userDrawn="1">
          <p15:clr>
            <a:srgbClr val="FBAE40"/>
          </p15:clr>
        </p15:guide>
        <p15:guide id="23" orient="horz" pos="16997" userDrawn="1">
          <p15:clr>
            <a:srgbClr val="FBAE40"/>
          </p15:clr>
        </p15:guide>
        <p15:guide id="24" orient="horz" pos="17269" userDrawn="1">
          <p15:clr>
            <a:srgbClr val="FBAE40"/>
          </p15:clr>
        </p15:guide>
        <p15:guide id="25" orient="horz" pos="19515" userDrawn="1">
          <p15:clr>
            <a:srgbClr val="FBAE40"/>
          </p15:clr>
        </p15:guide>
        <p15:guide id="26" orient="horz" pos="19788" userDrawn="1">
          <p15:clr>
            <a:srgbClr val="FBAE40"/>
          </p15:clr>
        </p15:guide>
        <p15:guide id="27" orient="horz" pos="22034" userDrawn="1">
          <p15:clr>
            <a:srgbClr val="FBAE40"/>
          </p15:clr>
        </p15:guide>
        <p15:guide id="28" orient="horz" pos="22304" userDrawn="1">
          <p15:clr>
            <a:srgbClr val="FBAE40"/>
          </p15:clr>
        </p15:guide>
        <p15:guide id="29" orient="horz" pos="24550" userDrawn="1">
          <p15:clr>
            <a:srgbClr val="FBAE40"/>
          </p15:clr>
        </p15:guide>
        <p15:guide id="30" orient="horz" pos="2482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8195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979" y="10671624"/>
            <a:ext cx="26116478" cy="17805833"/>
          </a:xfrm>
        </p:spPr>
        <p:txBody>
          <a:bodyPr anchor="b"/>
          <a:lstStyle>
            <a:lvl1pPr>
              <a:defRPr sz="4244"/>
            </a:lvl1pPr>
          </a:lstStyle>
          <a:p>
            <a:r>
              <a:rPr lang="en-US"/>
              <a:t>Click to edit Master title style</a:t>
            </a:r>
          </a:p>
        </p:txBody>
      </p:sp>
      <p:sp>
        <p:nvSpPr>
          <p:cNvPr id="3" name="Text Placeholder 2"/>
          <p:cNvSpPr>
            <a:spLocks noGrp="1"/>
          </p:cNvSpPr>
          <p:nvPr>
            <p:ph type="body" idx="1"/>
          </p:nvPr>
        </p:nvSpPr>
        <p:spPr>
          <a:xfrm>
            <a:off x="2065979" y="28645908"/>
            <a:ext cx="26116478" cy="9363667"/>
          </a:xfrm>
        </p:spPr>
        <p:txBody>
          <a:bodyPr/>
          <a:lstStyle>
            <a:lvl1pPr marL="0" indent="0">
              <a:buNone/>
              <a:defRPr sz="1698">
                <a:solidFill>
                  <a:schemeClr val="tx1"/>
                </a:solidFill>
              </a:defRPr>
            </a:lvl1pPr>
            <a:lvl2pPr marL="323423" indent="0">
              <a:buNone/>
              <a:defRPr sz="1415">
                <a:solidFill>
                  <a:schemeClr val="tx1">
                    <a:tint val="75000"/>
                  </a:schemeClr>
                </a:solidFill>
              </a:defRPr>
            </a:lvl2pPr>
            <a:lvl3pPr marL="646847" indent="0">
              <a:buNone/>
              <a:defRPr sz="1273">
                <a:solidFill>
                  <a:schemeClr val="tx1">
                    <a:tint val="75000"/>
                  </a:schemeClr>
                </a:solidFill>
              </a:defRPr>
            </a:lvl3pPr>
            <a:lvl4pPr marL="970270" indent="0">
              <a:buNone/>
              <a:defRPr sz="1132">
                <a:solidFill>
                  <a:schemeClr val="tx1">
                    <a:tint val="75000"/>
                  </a:schemeClr>
                </a:solidFill>
              </a:defRPr>
            </a:lvl4pPr>
            <a:lvl5pPr marL="1293693" indent="0">
              <a:buNone/>
              <a:defRPr sz="1132">
                <a:solidFill>
                  <a:schemeClr val="tx1">
                    <a:tint val="75000"/>
                  </a:schemeClr>
                </a:solidFill>
              </a:defRPr>
            </a:lvl5pPr>
            <a:lvl6pPr marL="1617116" indent="0">
              <a:buNone/>
              <a:defRPr sz="1132">
                <a:solidFill>
                  <a:schemeClr val="tx1">
                    <a:tint val="75000"/>
                  </a:schemeClr>
                </a:solidFill>
              </a:defRPr>
            </a:lvl6pPr>
            <a:lvl7pPr marL="1940540" indent="0">
              <a:buNone/>
              <a:defRPr sz="1132">
                <a:solidFill>
                  <a:schemeClr val="tx1">
                    <a:tint val="75000"/>
                  </a:schemeClr>
                </a:solidFill>
              </a:defRPr>
            </a:lvl7pPr>
            <a:lvl8pPr marL="2263963" indent="0">
              <a:buNone/>
              <a:defRPr sz="1132">
                <a:solidFill>
                  <a:schemeClr val="tx1">
                    <a:tint val="75000"/>
                  </a:schemeClr>
                </a:solidFill>
              </a:defRPr>
            </a:lvl8pPr>
            <a:lvl9pPr marL="2587386" indent="0">
              <a:buNone/>
              <a:defRPr sz="113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69191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748" y="11394943"/>
            <a:ext cx="12868989" cy="2715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29238" y="11394943"/>
            <a:ext cx="12868989" cy="2715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0774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692" y="2278998"/>
            <a:ext cx="26116478" cy="8273722"/>
          </a:xfrm>
        </p:spPr>
        <p:txBody>
          <a:bodyPr/>
          <a:lstStyle/>
          <a:p>
            <a:r>
              <a:rPr lang="en-US"/>
              <a:t>Click to edit Master title style</a:t>
            </a:r>
          </a:p>
        </p:txBody>
      </p:sp>
      <p:sp>
        <p:nvSpPr>
          <p:cNvPr id="3" name="Text Placeholder 2"/>
          <p:cNvSpPr>
            <a:spLocks noGrp="1"/>
          </p:cNvSpPr>
          <p:nvPr>
            <p:ph type="body" idx="1"/>
          </p:nvPr>
        </p:nvSpPr>
        <p:spPr>
          <a:xfrm>
            <a:off x="2085695" y="10493259"/>
            <a:ext cx="12809847" cy="5142584"/>
          </a:xfrm>
        </p:spPr>
        <p:txBody>
          <a:bodyPr anchor="b"/>
          <a:lstStyle>
            <a:lvl1pPr marL="0" indent="0">
              <a:buNone/>
              <a:defRPr sz="1698" b="1"/>
            </a:lvl1pPr>
            <a:lvl2pPr marL="323423" indent="0">
              <a:buNone/>
              <a:defRPr sz="1415" b="1"/>
            </a:lvl2pPr>
            <a:lvl3pPr marL="646847" indent="0">
              <a:buNone/>
              <a:defRPr sz="1273" b="1"/>
            </a:lvl3pPr>
            <a:lvl4pPr marL="970270" indent="0">
              <a:buNone/>
              <a:defRPr sz="1132" b="1"/>
            </a:lvl4pPr>
            <a:lvl5pPr marL="1293693" indent="0">
              <a:buNone/>
              <a:defRPr sz="1132" b="1"/>
            </a:lvl5pPr>
            <a:lvl6pPr marL="1617116" indent="0">
              <a:buNone/>
              <a:defRPr sz="1132" b="1"/>
            </a:lvl6pPr>
            <a:lvl7pPr marL="1940540" indent="0">
              <a:buNone/>
              <a:defRPr sz="1132" b="1"/>
            </a:lvl7pPr>
            <a:lvl8pPr marL="2263963" indent="0">
              <a:buNone/>
              <a:defRPr sz="1132" b="1"/>
            </a:lvl8pPr>
            <a:lvl9pPr marL="2587386" indent="0">
              <a:buNone/>
              <a:defRPr sz="1132" b="1"/>
            </a:lvl9pPr>
          </a:lstStyle>
          <a:p>
            <a:pPr lvl="0"/>
            <a:r>
              <a:rPr lang="en-US"/>
              <a:t>Click to edit Master text styles</a:t>
            </a:r>
          </a:p>
        </p:txBody>
      </p:sp>
      <p:sp>
        <p:nvSpPr>
          <p:cNvPr id="4" name="Content Placeholder 3"/>
          <p:cNvSpPr>
            <a:spLocks noGrp="1"/>
          </p:cNvSpPr>
          <p:nvPr>
            <p:ph sz="half" idx="2"/>
          </p:nvPr>
        </p:nvSpPr>
        <p:spPr>
          <a:xfrm>
            <a:off x="2085695" y="15635843"/>
            <a:ext cx="12809847" cy="229979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9239" y="10493259"/>
            <a:ext cx="12872933" cy="5142584"/>
          </a:xfrm>
        </p:spPr>
        <p:txBody>
          <a:bodyPr anchor="b"/>
          <a:lstStyle>
            <a:lvl1pPr marL="0" indent="0">
              <a:buNone/>
              <a:defRPr sz="1698" b="1"/>
            </a:lvl1pPr>
            <a:lvl2pPr marL="323423" indent="0">
              <a:buNone/>
              <a:defRPr sz="1415" b="1"/>
            </a:lvl2pPr>
            <a:lvl3pPr marL="646847" indent="0">
              <a:buNone/>
              <a:defRPr sz="1273" b="1"/>
            </a:lvl3pPr>
            <a:lvl4pPr marL="970270" indent="0">
              <a:buNone/>
              <a:defRPr sz="1132" b="1"/>
            </a:lvl4pPr>
            <a:lvl5pPr marL="1293693" indent="0">
              <a:buNone/>
              <a:defRPr sz="1132" b="1"/>
            </a:lvl5pPr>
            <a:lvl6pPr marL="1617116" indent="0">
              <a:buNone/>
              <a:defRPr sz="1132" b="1"/>
            </a:lvl6pPr>
            <a:lvl7pPr marL="1940540" indent="0">
              <a:buNone/>
              <a:defRPr sz="1132" b="1"/>
            </a:lvl7pPr>
            <a:lvl8pPr marL="2263963" indent="0">
              <a:buNone/>
              <a:defRPr sz="1132" b="1"/>
            </a:lvl8pPr>
            <a:lvl9pPr marL="2587386" indent="0">
              <a:buNone/>
              <a:defRPr sz="1132" b="1"/>
            </a:lvl9pPr>
          </a:lstStyle>
          <a:p>
            <a:pPr lvl="0"/>
            <a:r>
              <a:rPr lang="en-US"/>
              <a:t>Click to edit Master text styles</a:t>
            </a:r>
          </a:p>
        </p:txBody>
      </p:sp>
      <p:sp>
        <p:nvSpPr>
          <p:cNvPr id="6" name="Content Placeholder 5"/>
          <p:cNvSpPr>
            <a:spLocks noGrp="1"/>
          </p:cNvSpPr>
          <p:nvPr>
            <p:ph sz="quarter" idx="4"/>
          </p:nvPr>
        </p:nvSpPr>
        <p:spPr>
          <a:xfrm>
            <a:off x="15329239" y="15635843"/>
            <a:ext cx="12872933" cy="229979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48325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19811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95072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692" y="2853690"/>
            <a:ext cx="9766080" cy="9987915"/>
          </a:xfrm>
        </p:spPr>
        <p:txBody>
          <a:bodyPr anchor="b"/>
          <a:lstStyle>
            <a:lvl1pPr>
              <a:defRPr sz="2264"/>
            </a:lvl1pPr>
          </a:lstStyle>
          <a:p>
            <a:r>
              <a:rPr lang="en-US"/>
              <a:t>Click to edit Master title style</a:t>
            </a:r>
          </a:p>
        </p:txBody>
      </p:sp>
      <p:sp>
        <p:nvSpPr>
          <p:cNvPr id="3" name="Content Placeholder 2"/>
          <p:cNvSpPr>
            <a:spLocks noGrp="1"/>
          </p:cNvSpPr>
          <p:nvPr>
            <p:ph idx="1"/>
          </p:nvPr>
        </p:nvSpPr>
        <p:spPr>
          <a:xfrm>
            <a:off x="12872933" y="6163187"/>
            <a:ext cx="15329237" cy="30419543"/>
          </a:xfrm>
        </p:spPr>
        <p:txBody>
          <a:bodyPr/>
          <a:lstStyle>
            <a:lvl1pPr>
              <a:defRPr sz="2264"/>
            </a:lvl1pPr>
            <a:lvl2pPr>
              <a:defRPr sz="1981"/>
            </a:lvl2pPr>
            <a:lvl3pPr>
              <a:defRPr sz="1698"/>
            </a:lvl3pPr>
            <a:lvl4pPr>
              <a:defRPr sz="1415"/>
            </a:lvl4pPr>
            <a:lvl5pPr>
              <a:defRPr sz="1415"/>
            </a:lvl5pPr>
            <a:lvl6pPr>
              <a:defRPr sz="1415"/>
            </a:lvl6pPr>
            <a:lvl7pPr>
              <a:defRPr sz="1415"/>
            </a:lvl7pPr>
            <a:lvl8pPr>
              <a:defRPr sz="1415"/>
            </a:lvl8pPr>
            <a:lvl9pPr>
              <a:defRPr sz="14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5692" y="12841605"/>
            <a:ext cx="9766080" cy="23790662"/>
          </a:xfrm>
        </p:spPr>
        <p:txBody>
          <a:bodyPr/>
          <a:lstStyle>
            <a:lvl1pPr marL="0" indent="0">
              <a:buNone/>
              <a:defRPr sz="1132"/>
            </a:lvl1pPr>
            <a:lvl2pPr marL="323423" indent="0">
              <a:buNone/>
              <a:defRPr sz="990"/>
            </a:lvl2pPr>
            <a:lvl3pPr marL="646847" indent="0">
              <a:buNone/>
              <a:defRPr sz="849"/>
            </a:lvl3pPr>
            <a:lvl4pPr marL="970270" indent="0">
              <a:buNone/>
              <a:defRPr sz="707"/>
            </a:lvl4pPr>
            <a:lvl5pPr marL="1293693" indent="0">
              <a:buNone/>
              <a:defRPr sz="707"/>
            </a:lvl5pPr>
            <a:lvl6pPr marL="1617116" indent="0">
              <a:buNone/>
              <a:defRPr sz="707"/>
            </a:lvl6pPr>
            <a:lvl7pPr marL="1940540" indent="0">
              <a:buNone/>
              <a:defRPr sz="707"/>
            </a:lvl7pPr>
            <a:lvl8pPr marL="2263963" indent="0">
              <a:buNone/>
              <a:defRPr sz="707"/>
            </a:lvl8pPr>
            <a:lvl9pPr marL="2587386" indent="0">
              <a:buNone/>
              <a:defRPr sz="707"/>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16305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692" y="2853690"/>
            <a:ext cx="9766080" cy="9987915"/>
          </a:xfrm>
        </p:spPr>
        <p:txBody>
          <a:bodyPr anchor="b"/>
          <a:lstStyle>
            <a:lvl1pPr>
              <a:defRPr sz="2264"/>
            </a:lvl1pPr>
          </a:lstStyle>
          <a:p>
            <a:r>
              <a:rPr lang="en-US"/>
              <a:t>Click to edit Master title style</a:t>
            </a:r>
          </a:p>
        </p:txBody>
      </p:sp>
      <p:sp>
        <p:nvSpPr>
          <p:cNvPr id="3" name="Picture Placeholder 2"/>
          <p:cNvSpPr>
            <a:spLocks noGrp="1" noChangeAspect="1"/>
          </p:cNvSpPr>
          <p:nvPr>
            <p:ph type="pic" idx="1"/>
          </p:nvPr>
        </p:nvSpPr>
        <p:spPr>
          <a:xfrm>
            <a:off x="12872933" y="6163187"/>
            <a:ext cx="15329237" cy="30419543"/>
          </a:xfrm>
        </p:spPr>
        <p:txBody>
          <a:bodyPr anchor="t"/>
          <a:lstStyle>
            <a:lvl1pPr marL="0" indent="0">
              <a:buNone/>
              <a:defRPr sz="2264"/>
            </a:lvl1pPr>
            <a:lvl2pPr marL="323423" indent="0">
              <a:buNone/>
              <a:defRPr sz="1981"/>
            </a:lvl2pPr>
            <a:lvl3pPr marL="646847" indent="0">
              <a:buNone/>
              <a:defRPr sz="1698"/>
            </a:lvl3pPr>
            <a:lvl4pPr marL="970270" indent="0">
              <a:buNone/>
              <a:defRPr sz="1415"/>
            </a:lvl4pPr>
            <a:lvl5pPr marL="1293693" indent="0">
              <a:buNone/>
              <a:defRPr sz="1415"/>
            </a:lvl5pPr>
            <a:lvl6pPr marL="1617116" indent="0">
              <a:buNone/>
              <a:defRPr sz="1415"/>
            </a:lvl6pPr>
            <a:lvl7pPr marL="1940540" indent="0">
              <a:buNone/>
              <a:defRPr sz="1415"/>
            </a:lvl7pPr>
            <a:lvl8pPr marL="2263963" indent="0">
              <a:buNone/>
              <a:defRPr sz="1415"/>
            </a:lvl8pPr>
            <a:lvl9pPr marL="2587386" indent="0">
              <a:buNone/>
              <a:defRPr sz="1415"/>
            </a:lvl9pPr>
          </a:lstStyle>
          <a:p>
            <a:r>
              <a:rPr lang="en-US"/>
              <a:t>Click icon to add picture</a:t>
            </a:r>
          </a:p>
        </p:txBody>
      </p:sp>
      <p:sp>
        <p:nvSpPr>
          <p:cNvPr id="4" name="Text Placeholder 3"/>
          <p:cNvSpPr>
            <a:spLocks noGrp="1"/>
          </p:cNvSpPr>
          <p:nvPr>
            <p:ph type="body" sz="half" idx="2"/>
          </p:nvPr>
        </p:nvSpPr>
        <p:spPr>
          <a:xfrm>
            <a:off x="2085692" y="12841605"/>
            <a:ext cx="9766080" cy="23790662"/>
          </a:xfrm>
        </p:spPr>
        <p:txBody>
          <a:bodyPr/>
          <a:lstStyle>
            <a:lvl1pPr marL="0" indent="0">
              <a:buNone/>
              <a:defRPr sz="1132"/>
            </a:lvl1pPr>
            <a:lvl2pPr marL="323423" indent="0">
              <a:buNone/>
              <a:defRPr sz="990"/>
            </a:lvl2pPr>
            <a:lvl3pPr marL="646847" indent="0">
              <a:buNone/>
              <a:defRPr sz="849"/>
            </a:lvl3pPr>
            <a:lvl4pPr marL="970270" indent="0">
              <a:buNone/>
              <a:defRPr sz="707"/>
            </a:lvl4pPr>
            <a:lvl5pPr marL="1293693" indent="0">
              <a:buNone/>
              <a:defRPr sz="707"/>
            </a:lvl5pPr>
            <a:lvl6pPr marL="1617116" indent="0">
              <a:buNone/>
              <a:defRPr sz="707"/>
            </a:lvl6pPr>
            <a:lvl7pPr marL="1940540" indent="0">
              <a:buNone/>
              <a:defRPr sz="707"/>
            </a:lvl7pPr>
            <a:lvl8pPr marL="2263963" indent="0">
              <a:buNone/>
              <a:defRPr sz="707"/>
            </a:lvl8pPr>
            <a:lvl9pPr marL="2587386" indent="0">
              <a:buNone/>
              <a:defRPr sz="707"/>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39219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749" y="2278998"/>
            <a:ext cx="26116478" cy="827372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749" y="11394943"/>
            <a:ext cx="26116478" cy="271596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748" y="39674227"/>
            <a:ext cx="6812994" cy="2278989"/>
          </a:xfrm>
          <a:prstGeom prst="rect">
            <a:avLst/>
          </a:prstGeom>
        </p:spPr>
        <p:txBody>
          <a:bodyPr vert="horz" lIns="91440" tIns="45720" rIns="91440" bIns="45720" rtlCol="0" anchor="ctr"/>
          <a:lstStyle>
            <a:lvl1pPr algn="l">
              <a:defRPr sz="849">
                <a:solidFill>
                  <a:schemeClr val="tx1">
                    <a:tint val="75000"/>
                  </a:schemeClr>
                </a:solidFill>
              </a:defRPr>
            </a:lvl1pPr>
          </a:lstStyle>
          <a:p>
            <a:fld id="{C764DE79-268F-4C1A-8933-263129D2AF90}" type="datetimeFigureOut">
              <a:rPr lang="en-US" dirty="0"/>
              <a:t>4/23/2023</a:t>
            </a:fld>
            <a:endParaRPr lang="en-US"/>
          </a:p>
        </p:txBody>
      </p:sp>
      <p:sp>
        <p:nvSpPr>
          <p:cNvPr id="5" name="Footer Placeholder 4"/>
          <p:cNvSpPr>
            <a:spLocks noGrp="1"/>
          </p:cNvSpPr>
          <p:nvPr>
            <p:ph type="ftr" sz="quarter" idx="3"/>
          </p:nvPr>
        </p:nvSpPr>
        <p:spPr>
          <a:xfrm>
            <a:off x="10030242" y="39674227"/>
            <a:ext cx="10219492" cy="2278989"/>
          </a:xfrm>
          <a:prstGeom prst="rect">
            <a:avLst/>
          </a:prstGeom>
        </p:spPr>
        <p:txBody>
          <a:bodyPr vert="horz" lIns="91440" tIns="45720" rIns="91440" bIns="45720" rtlCol="0" anchor="ctr"/>
          <a:lstStyle>
            <a:lvl1pPr algn="ctr">
              <a:defRPr sz="84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5233" y="39674227"/>
            <a:ext cx="6812994" cy="2278989"/>
          </a:xfrm>
          <a:prstGeom prst="rect">
            <a:avLst/>
          </a:prstGeom>
        </p:spPr>
        <p:txBody>
          <a:bodyPr vert="horz" lIns="91440" tIns="45720" rIns="91440" bIns="45720" rtlCol="0" anchor="ctr"/>
          <a:lstStyle>
            <a:lvl1pPr algn="r">
              <a:defRPr sz="849">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82681033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descr="Chart, scatter chart&#10;&#10;Description automatically generated">
            <a:extLst>
              <a:ext uri="{FF2B5EF4-FFF2-40B4-BE49-F238E27FC236}">
                <a16:creationId xmlns:a16="http://schemas.microsoft.com/office/drawing/2014/main" id="{E14D629F-B66C-D0A7-B1C3-56FF17EFF471}"/>
              </a:ext>
            </a:extLst>
          </p:cNvPr>
          <p:cNvPicPr>
            <a:picLocks noChangeAspect="1"/>
          </p:cNvPicPr>
          <p:nvPr/>
        </p:nvPicPr>
        <p:blipFill>
          <a:blip r:embed="rId3"/>
          <a:stretch>
            <a:fillRect/>
          </a:stretch>
        </p:blipFill>
        <p:spPr>
          <a:xfrm>
            <a:off x="12662325" y="15876513"/>
            <a:ext cx="11310458" cy="5784994"/>
          </a:xfrm>
          <a:prstGeom prst="rect">
            <a:avLst/>
          </a:prstGeom>
        </p:spPr>
      </p:pic>
      <p:pic>
        <p:nvPicPr>
          <p:cNvPr id="53" name="Picture 53" descr="Diagram, engineering drawing&#10;&#10;Description automatically generated">
            <a:extLst>
              <a:ext uri="{FF2B5EF4-FFF2-40B4-BE49-F238E27FC236}">
                <a16:creationId xmlns:a16="http://schemas.microsoft.com/office/drawing/2014/main" id="{DC659C5F-9745-EB37-075F-3DED137C7153}"/>
              </a:ext>
            </a:extLst>
          </p:cNvPr>
          <p:cNvPicPr>
            <a:picLocks noChangeAspect="1"/>
          </p:cNvPicPr>
          <p:nvPr/>
        </p:nvPicPr>
        <p:blipFill>
          <a:blip r:embed="rId4"/>
          <a:stretch>
            <a:fillRect/>
          </a:stretch>
        </p:blipFill>
        <p:spPr>
          <a:xfrm>
            <a:off x="4110632" y="28303449"/>
            <a:ext cx="6874949" cy="3181294"/>
          </a:xfrm>
          <a:prstGeom prst="rect">
            <a:avLst/>
          </a:prstGeom>
        </p:spPr>
      </p:pic>
      <p:sp>
        <p:nvSpPr>
          <p:cNvPr id="50" name="Rectangle: Rounded Corners 49">
            <a:extLst>
              <a:ext uri="{FF2B5EF4-FFF2-40B4-BE49-F238E27FC236}">
                <a16:creationId xmlns:a16="http://schemas.microsoft.com/office/drawing/2014/main" id="{912E5C5B-3E02-2571-6ABB-B5803EA55F99}"/>
              </a:ext>
            </a:extLst>
          </p:cNvPr>
          <p:cNvSpPr/>
          <p:nvPr/>
        </p:nvSpPr>
        <p:spPr>
          <a:xfrm>
            <a:off x="14926437" y="31853092"/>
            <a:ext cx="14994338" cy="7114024"/>
          </a:xfrm>
          <a:prstGeom prst="roundRect">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5CADF0B-7F65-BACF-0DC6-AE2A1CF621F0}"/>
              </a:ext>
            </a:extLst>
          </p:cNvPr>
          <p:cNvSpPr/>
          <p:nvPr/>
        </p:nvSpPr>
        <p:spPr>
          <a:xfrm>
            <a:off x="9178" y="39279397"/>
            <a:ext cx="30279974" cy="362759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759F42D-FDA5-4B71-90AD-30AFD739F0A6}"/>
              </a:ext>
            </a:extLst>
          </p:cNvPr>
          <p:cNvSpPr txBox="1"/>
          <p:nvPr/>
        </p:nvSpPr>
        <p:spPr>
          <a:xfrm>
            <a:off x="8235160" y="11256911"/>
            <a:ext cx="13809657" cy="1428752"/>
          </a:xfrm>
          <a:prstGeom prst="rect">
            <a:avLst/>
          </a:prstGeom>
          <a:noFill/>
          <a:ln w="19050" cap="sq">
            <a:noFill/>
            <a:miter lim="800000"/>
          </a:ln>
        </p:spPr>
        <p:txBody>
          <a:bodyPr wrap="square" lIns="0" tIns="0" rIns="0" bIns="0" rtlCol="0" anchor="t" anchorCtr="0">
            <a:normAutofit/>
          </a:bodyPr>
          <a:lstStyle>
            <a:defPPr>
              <a:defRPr lang="en-US"/>
            </a:defPPr>
            <a:lvl1pPr marL="0" algn="l" defTabSz="457222" rtl="0" eaLnBrk="1" latinLnBrk="0" hangingPunct="1">
              <a:defRPr sz="1800" kern="1200">
                <a:solidFill>
                  <a:schemeClr val="tx1"/>
                </a:solidFill>
                <a:latin typeface="+mn-lt"/>
                <a:ea typeface="+mn-ea"/>
                <a:cs typeface="+mn-cs"/>
              </a:defRPr>
            </a:lvl1pPr>
            <a:lvl2pPr marL="457222" algn="l" defTabSz="457222" rtl="0" eaLnBrk="1" latinLnBrk="0" hangingPunct="1">
              <a:defRPr sz="1800" kern="1200">
                <a:solidFill>
                  <a:schemeClr val="tx1"/>
                </a:solidFill>
                <a:latin typeface="+mn-lt"/>
                <a:ea typeface="+mn-ea"/>
                <a:cs typeface="+mn-cs"/>
              </a:defRPr>
            </a:lvl2pPr>
            <a:lvl3pPr marL="914445" algn="l" defTabSz="457222" rtl="0" eaLnBrk="1" latinLnBrk="0" hangingPunct="1">
              <a:defRPr sz="1800" kern="1200">
                <a:solidFill>
                  <a:schemeClr val="tx1"/>
                </a:solidFill>
                <a:latin typeface="+mn-lt"/>
                <a:ea typeface="+mn-ea"/>
                <a:cs typeface="+mn-cs"/>
              </a:defRPr>
            </a:lvl3pPr>
            <a:lvl4pPr marL="1371667" algn="l" defTabSz="457222" rtl="0" eaLnBrk="1" latinLnBrk="0" hangingPunct="1">
              <a:defRPr sz="1800" kern="1200">
                <a:solidFill>
                  <a:schemeClr val="tx1"/>
                </a:solidFill>
                <a:latin typeface="+mn-lt"/>
                <a:ea typeface="+mn-ea"/>
                <a:cs typeface="+mn-cs"/>
              </a:defRPr>
            </a:lvl4pPr>
            <a:lvl5pPr marL="1828890" algn="l" defTabSz="457222" rtl="0" eaLnBrk="1" latinLnBrk="0" hangingPunct="1">
              <a:defRPr sz="1800" kern="1200">
                <a:solidFill>
                  <a:schemeClr val="tx1"/>
                </a:solidFill>
                <a:latin typeface="+mn-lt"/>
                <a:ea typeface="+mn-ea"/>
                <a:cs typeface="+mn-cs"/>
              </a:defRPr>
            </a:lvl5pPr>
            <a:lvl6pPr marL="2286112" algn="l" defTabSz="457222" rtl="0" eaLnBrk="1" latinLnBrk="0" hangingPunct="1">
              <a:defRPr sz="1800" kern="1200">
                <a:solidFill>
                  <a:schemeClr val="tx1"/>
                </a:solidFill>
                <a:latin typeface="+mn-lt"/>
                <a:ea typeface="+mn-ea"/>
                <a:cs typeface="+mn-cs"/>
              </a:defRPr>
            </a:lvl6pPr>
            <a:lvl7pPr marL="2743333" algn="l" defTabSz="457222" rtl="0" eaLnBrk="1" latinLnBrk="0" hangingPunct="1">
              <a:defRPr sz="1800" kern="1200">
                <a:solidFill>
                  <a:schemeClr val="tx1"/>
                </a:solidFill>
                <a:latin typeface="+mn-lt"/>
                <a:ea typeface="+mn-ea"/>
                <a:cs typeface="+mn-cs"/>
              </a:defRPr>
            </a:lvl7pPr>
            <a:lvl8pPr marL="3200557" algn="l" defTabSz="457222" rtl="0" eaLnBrk="1" latinLnBrk="0" hangingPunct="1">
              <a:defRPr sz="1800" kern="1200">
                <a:solidFill>
                  <a:schemeClr val="tx1"/>
                </a:solidFill>
                <a:latin typeface="+mn-lt"/>
                <a:ea typeface="+mn-ea"/>
                <a:cs typeface="+mn-cs"/>
              </a:defRPr>
            </a:lvl8pPr>
            <a:lvl9pPr marL="3657779" algn="l" defTabSz="457222" rtl="0" eaLnBrk="1" latinLnBrk="0" hangingPunct="1">
              <a:defRPr sz="1800" kern="1200">
                <a:solidFill>
                  <a:schemeClr val="tx1"/>
                </a:solidFill>
                <a:latin typeface="+mn-lt"/>
                <a:ea typeface="+mn-ea"/>
                <a:cs typeface="+mn-cs"/>
              </a:defRPr>
            </a:lvl9pPr>
          </a:lstStyle>
          <a:p>
            <a:pPr defTabSz="1751511"/>
            <a:r>
              <a:rPr lang="en-GB" sz="4495" b="1">
                <a:solidFill>
                  <a:prstClr val="white"/>
                </a:solidFill>
                <a:latin typeface="Montserrat" panose="02000505000000020004" pitchFamily="2" charset="0"/>
                <a:cs typeface="Segoe UI Semilight" panose="020B0402040204020203" pitchFamily="34" charset="0"/>
              </a:rPr>
              <a:t>Revolutionising the Study of Neurodegenerative Disease </a:t>
            </a:r>
          </a:p>
        </p:txBody>
      </p:sp>
      <p:sp>
        <p:nvSpPr>
          <p:cNvPr id="3" name="Rectangle 2">
            <a:extLst>
              <a:ext uri="{FF2B5EF4-FFF2-40B4-BE49-F238E27FC236}">
                <a16:creationId xmlns:a16="http://schemas.microsoft.com/office/drawing/2014/main" id="{21601E60-4B0A-1088-010F-BF8E2F756474}"/>
              </a:ext>
            </a:extLst>
          </p:cNvPr>
          <p:cNvSpPr>
            <a:spLocks/>
          </p:cNvSpPr>
          <p:nvPr/>
        </p:nvSpPr>
        <p:spPr>
          <a:xfrm>
            <a:off x="-13485" y="-6107"/>
            <a:ext cx="30297521" cy="14878303"/>
          </a:xfrm>
          <a:prstGeom prst="rect">
            <a:avLst/>
          </a:prstGeom>
          <a:solidFill>
            <a:schemeClr val="accent5">
              <a:lumMod val="50000"/>
            </a:schemeClr>
          </a:solidFill>
          <a:ln w="19050" cap="sq" cmpd="sng" algn="ctr">
            <a:noFill/>
            <a:prstDash val="solid"/>
            <a:miter lim="800000"/>
          </a:ln>
          <a:effectLst/>
        </p:spPr>
        <p:txBody>
          <a:bodyPr rot="0" spcFirstLastPara="0" vertOverflow="overflow" horzOverflow="overflow" vert="horz" wrap="square" lIns="125848" tIns="125848" rIns="125848" bIns="125848" numCol="1" spcCol="0" rtlCol="0" fromWordArt="0" anchor="t" anchorCtr="0" forceAA="0" compatLnSpc="1">
            <a:prstTxWarp prst="textNoShape">
              <a:avLst/>
            </a:prstTxWarp>
            <a:normAutofit/>
          </a:bodyPr>
          <a:lstStyle>
            <a:defPPr>
              <a:defRPr lang="en-US"/>
            </a:defPPr>
            <a:lvl1pPr marL="0" algn="l" defTabSz="457222" rtl="0" eaLnBrk="1" latinLnBrk="0" hangingPunct="1">
              <a:defRPr sz="1800" kern="1200">
                <a:solidFill>
                  <a:schemeClr val="tx1"/>
                </a:solidFill>
                <a:latin typeface="+mn-lt"/>
                <a:ea typeface="+mn-ea"/>
                <a:cs typeface="+mn-cs"/>
              </a:defRPr>
            </a:lvl1pPr>
            <a:lvl2pPr marL="457222" algn="l" defTabSz="457222" rtl="0" eaLnBrk="1" latinLnBrk="0" hangingPunct="1">
              <a:defRPr sz="1800" kern="1200">
                <a:solidFill>
                  <a:schemeClr val="tx1"/>
                </a:solidFill>
                <a:latin typeface="+mn-lt"/>
                <a:ea typeface="+mn-ea"/>
                <a:cs typeface="+mn-cs"/>
              </a:defRPr>
            </a:lvl2pPr>
            <a:lvl3pPr marL="914445" algn="l" defTabSz="457222" rtl="0" eaLnBrk="1" latinLnBrk="0" hangingPunct="1">
              <a:defRPr sz="1800" kern="1200">
                <a:solidFill>
                  <a:schemeClr val="tx1"/>
                </a:solidFill>
                <a:latin typeface="+mn-lt"/>
                <a:ea typeface="+mn-ea"/>
                <a:cs typeface="+mn-cs"/>
              </a:defRPr>
            </a:lvl3pPr>
            <a:lvl4pPr marL="1371667" algn="l" defTabSz="457222" rtl="0" eaLnBrk="1" latinLnBrk="0" hangingPunct="1">
              <a:defRPr sz="1800" kern="1200">
                <a:solidFill>
                  <a:schemeClr val="tx1"/>
                </a:solidFill>
                <a:latin typeface="+mn-lt"/>
                <a:ea typeface="+mn-ea"/>
                <a:cs typeface="+mn-cs"/>
              </a:defRPr>
            </a:lvl4pPr>
            <a:lvl5pPr marL="1828890" algn="l" defTabSz="457222" rtl="0" eaLnBrk="1" latinLnBrk="0" hangingPunct="1">
              <a:defRPr sz="1800" kern="1200">
                <a:solidFill>
                  <a:schemeClr val="tx1"/>
                </a:solidFill>
                <a:latin typeface="+mn-lt"/>
                <a:ea typeface="+mn-ea"/>
                <a:cs typeface="+mn-cs"/>
              </a:defRPr>
            </a:lvl5pPr>
            <a:lvl6pPr marL="2286112" algn="l" defTabSz="457222" rtl="0" eaLnBrk="1" latinLnBrk="0" hangingPunct="1">
              <a:defRPr sz="1800" kern="1200">
                <a:solidFill>
                  <a:schemeClr val="tx1"/>
                </a:solidFill>
                <a:latin typeface="+mn-lt"/>
                <a:ea typeface="+mn-ea"/>
                <a:cs typeface="+mn-cs"/>
              </a:defRPr>
            </a:lvl6pPr>
            <a:lvl7pPr marL="2743333" algn="l" defTabSz="457222" rtl="0" eaLnBrk="1" latinLnBrk="0" hangingPunct="1">
              <a:defRPr sz="1800" kern="1200">
                <a:solidFill>
                  <a:schemeClr val="tx1"/>
                </a:solidFill>
                <a:latin typeface="+mn-lt"/>
                <a:ea typeface="+mn-ea"/>
                <a:cs typeface="+mn-cs"/>
              </a:defRPr>
            </a:lvl7pPr>
            <a:lvl8pPr marL="3200557" algn="l" defTabSz="457222" rtl="0" eaLnBrk="1" latinLnBrk="0" hangingPunct="1">
              <a:defRPr sz="1800" kern="1200">
                <a:solidFill>
                  <a:schemeClr val="tx1"/>
                </a:solidFill>
                <a:latin typeface="+mn-lt"/>
                <a:ea typeface="+mn-ea"/>
                <a:cs typeface="+mn-cs"/>
              </a:defRPr>
            </a:lvl8pPr>
            <a:lvl9pPr marL="3657779" algn="l" defTabSz="457222" rtl="0" eaLnBrk="1" latinLnBrk="0" hangingPunct="1">
              <a:defRPr sz="1800" kern="1200">
                <a:solidFill>
                  <a:schemeClr val="tx1"/>
                </a:solidFill>
                <a:latin typeface="+mn-lt"/>
                <a:ea typeface="+mn-ea"/>
                <a:cs typeface="+mn-cs"/>
              </a:defRPr>
            </a:lvl9pPr>
          </a:lstStyle>
          <a:p>
            <a:pPr defTabSz="1751511">
              <a:defRPr/>
            </a:pPr>
            <a:endParaRPr lang="en-GB" sz="2497" kern="0">
              <a:solidFill>
                <a:srgbClr val="3F3F3F"/>
              </a:solidFill>
              <a:latin typeface="Segoe UI"/>
            </a:endParaRPr>
          </a:p>
        </p:txBody>
      </p:sp>
      <p:sp>
        <p:nvSpPr>
          <p:cNvPr id="32" name="Rectangle 31">
            <a:extLst>
              <a:ext uri="{FF2B5EF4-FFF2-40B4-BE49-F238E27FC236}">
                <a16:creationId xmlns:a16="http://schemas.microsoft.com/office/drawing/2014/main" id="{D0347EC2-94C7-E8A6-8731-D7675AE82AFE}"/>
              </a:ext>
            </a:extLst>
          </p:cNvPr>
          <p:cNvSpPr/>
          <p:nvPr/>
        </p:nvSpPr>
        <p:spPr>
          <a:xfrm>
            <a:off x="24747003" y="6919091"/>
            <a:ext cx="5532972" cy="7950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9A3E5087-C68C-7DD2-6208-F400653A8D37}"/>
              </a:ext>
            </a:extLst>
          </p:cNvPr>
          <p:cNvSpPr>
            <a:spLocks/>
          </p:cNvSpPr>
          <p:nvPr/>
        </p:nvSpPr>
        <p:spPr>
          <a:xfrm>
            <a:off x="-6578" y="6910152"/>
            <a:ext cx="30286553" cy="7959546"/>
          </a:xfrm>
          <a:custGeom>
            <a:avLst/>
            <a:gdLst>
              <a:gd name="connsiteX0" fmla="*/ 0 w 30259342"/>
              <a:gd name="connsiteY0" fmla="*/ 0 h 11978904"/>
              <a:gd name="connsiteX1" fmla="*/ 30259342 w 30259342"/>
              <a:gd name="connsiteY1" fmla="*/ 0 h 11978904"/>
              <a:gd name="connsiteX2" fmla="*/ 27264622 w 30259342"/>
              <a:gd name="connsiteY2" fmla="*/ 11978904 h 11978904"/>
              <a:gd name="connsiteX3" fmla="*/ 0 w 30259342"/>
              <a:gd name="connsiteY3" fmla="*/ 11978904 h 11978904"/>
            </a:gdLst>
            <a:ahLst/>
            <a:cxnLst>
              <a:cxn ang="0">
                <a:pos x="connsiteX0" y="connsiteY0"/>
              </a:cxn>
              <a:cxn ang="0">
                <a:pos x="connsiteX1" y="connsiteY1"/>
              </a:cxn>
              <a:cxn ang="0">
                <a:pos x="connsiteX2" y="connsiteY2"/>
              </a:cxn>
              <a:cxn ang="0">
                <a:pos x="connsiteX3" y="connsiteY3"/>
              </a:cxn>
            </a:cxnLst>
            <a:rect l="l" t="t" r="r" b="b"/>
            <a:pathLst>
              <a:path w="30259342" h="11978904">
                <a:moveTo>
                  <a:pt x="0" y="0"/>
                </a:moveTo>
                <a:lnTo>
                  <a:pt x="30259342" y="0"/>
                </a:lnTo>
                <a:lnTo>
                  <a:pt x="27264622" y="11978904"/>
                </a:lnTo>
                <a:lnTo>
                  <a:pt x="0" y="11978904"/>
                </a:lnTo>
                <a:close/>
              </a:path>
            </a:pathLst>
          </a:custGeom>
          <a:solidFill>
            <a:srgbClr val="002060"/>
          </a:solidFill>
          <a:ln w="19050" cap="sq" cmpd="sng" algn="ctr">
            <a:noFill/>
            <a:prstDash val="solid"/>
            <a:miter lim="800000"/>
          </a:ln>
          <a:effectLst/>
        </p:spPr>
        <p:txBody>
          <a:bodyPr rot="0" spcFirstLastPara="0" vertOverflow="overflow" horzOverflow="overflow" vert="horz" wrap="square" lIns="177927" tIns="177927" rIns="177927" bIns="177927" numCol="1" spcCol="0" rtlCol="0" fromWordArt="0" anchor="t" anchorCtr="0" forceAA="0" compatLnSpc="1">
            <a:prstTxWarp prst="textNoShape">
              <a:avLst/>
            </a:prstTxWarp>
            <a:noAutofit/>
          </a:bodyPr>
          <a:lstStyle>
            <a:defPPr>
              <a:defRPr lang="en-US"/>
            </a:defPPr>
            <a:lvl1pPr marL="0" algn="l" defTabSz="457222" rtl="0" eaLnBrk="1" latinLnBrk="0" hangingPunct="1">
              <a:defRPr sz="1800" kern="1200">
                <a:solidFill>
                  <a:schemeClr val="tx1"/>
                </a:solidFill>
                <a:latin typeface="+mn-lt"/>
                <a:ea typeface="+mn-ea"/>
                <a:cs typeface="+mn-cs"/>
              </a:defRPr>
            </a:lvl1pPr>
            <a:lvl2pPr marL="457222" algn="l" defTabSz="457222" rtl="0" eaLnBrk="1" latinLnBrk="0" hangingPunct="1">
              <a:defRPr sz="1800" kern="1200">
                <a:solidFill>
                  <a:schemeClr val="tx1"/>
                </a:solidFill>
                <a:latin typeface="+mn-lt"/>
                <a:ea typeface="+mn-ea"/>
                <a:cs typeface="+mn-cs"/>
              </a:defRPr>
            </a:lvl2pPr>
            <a:lvl3pPr marL="914445" algn="l" defTabSz="457222" rtl="0" eaLnBrk="1" latinLnBrk="0" hangingPunct="1">
              <a:defRPr sz="1800" kern="1200">
                <a:solidFill>
                  <a:schemeClr val="tx1"/>
                </a:solidFill>
                <a:latin typeface="+mn-lt"/>
                <a:ea typeface="+mn-ea"/>
                <a:cs typeface="+mn-cs"/>
              </a:defRPr>
            </a:lvl3pPr>
            <a:lvl4pPr marL="1371667" algn="l" defTabSz="457222" rtl="0" eaLnBrk="1" latinLnBrk="0" hangingPunct="1">
              <a:defRPr sz="1800" kern="1200">
                <a:solidFill>
                  <a:schemeClr val="tx1"/>
                </a:solidFill>
                <a:latin typeface="+mn-lt"/>
                <a:ea typeface="+mn-ea"/>
                <a:cs typeface="+mn-cs"/>
              </a:defRPr>
            </a:lvl4pPr>
            <a:lvl5pPr marL="1828890" algn="l" defTabSz="457222" rtl="0" eaLnBrk="1" latinLnBrk="0" hangingPunct="1">
              <a:defRPr sz="1800" kern="1200">
                <a:solidFill>
                  <a:schemeClr val="tx1"/>
                </a:solidFill>
                <a:latin typeface="+mn-lt"/>
                <a:ea typeface="+mn-ea"/>
                <a:cs typeface="+mn-cs"/>
              </a:defRPr>
            </a:lvl5pPr>
            <a:lvl6pPr marL="2286112" algn="l" defTabSz="457222" rtl="0" eaLnBrk="1" latinLnBrk="0" hangingPunct="1">
              <a:defRPr sz="1800" kern="1200">
                <a:solidFill>
                  <a:schemeClr val="tx1"/>
                </a:solidFill>
                <a:latin typeface="+mn-lt"/>
                <a:ea typeface="+mn-ea"/>
                <a:cs typeface="+mn-cs"/>
              </a:defRPr>
            </a:lvl6pPr>
            <a:lvl7pPr marL="2743333" algn="l" defTabSz="457222" rtl="0" eaLnBrk="1" latinLnBrk="0" hangingPunct="1">
              <a:defRPr sz="1800" kern="1200">
                <a:solidFill>
                  <a:schemeClr val="tx1"/>
                </a:solidFill>
                <a:latin typeface="+mn-lt"/>
                <a:ea typeface="+mn-ea"/>
                <a:cs typeface="+mn-cs"/>
              </a:defRPr>
            </a:lvl7pPr>
            <a:lvl8pPr marL="3200557" algn="l" defTabSz="457222" rtl="0" eaLnBrk="1" latinLnBrk="0" hangingPunct="1">
              <a:defRPr sz="1800" kern="1200">
                <a:solidFill>
                  <a:schemeClr val="tx1"/>
                </a:solidFill>
                <a:latin typeface="+mn-lt"/>
                <a:ea typeface="+mn-ea"/>
                <a:cs typeface="+mn-cs"/>
              </a:defRPr>
            </a:lvl8pPr>
            <a:lvl9pPr marL="3657779" algn="l" defTabSz="457222" rtl="0" eaLnBrk="1" latinLnBrk="0" hangingPunct="1">
              <a:defRPr sz="1800" kern="1200">
                <a:solidFill>
                  <a:schemeClr val="tx1"/>
                </a:solidFill>
                <a:latin typeface="+mn-lt"/>
                <a:ea typeface="+mn-ea"/>
                <a:cs typeface="+mn-cs"/>
              </a:defRPr>
            </a:lvl9pPr>
          </a:lstStyle>
          <a:p>
            <a:pPr defTabSz="1751511">
              <a:defRPr/>
            </a:pPr>
            <a:endParaRPr lang="en-GB" sz="3530" kern="0">
              <a:solidFill>
                <a:srgbClr val="3F3F3F"/>
              </a:solidFill>
              <a:latin typeface="Segoe UI"/>
            </a:endParaRPr>
          </a:p>
        </p:txBody>
      </p:sp>
      <p:pic>
        <p:nvPicPr>
          <p:cNvPr id="7" name="Graphic 6" descr="Document outline">
            <a:extLst>
              <a:ext uri="{FF2B5EF4-FFF2-40B4-BE49-F238E27FC236}">
                <a16:creationId xmlns:a16="http://schemas.microsoft.com/office/drawing/2014/main" id="{9D4063B9-663C-3D8C-FBBB-584143DBA2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8808" y="15293150"/>
            <a:ext cx="868303" cy="868303"/>
          </a:xfrm>
          <a:prstGeom prst="rect">
            <a:avLst/>
          </a:prstGeom>
        </p:spPr>
      </p:pic>
      <p:pic>
        <p:nvPicPr>
          <p:cNvPr id="10" name="Graphic 9" descr="Single gear outline">
            <a:extLst>
              <a:ext uri="{FF2B5EF4-FFF2-40B4-BE49-F238E27FC236}">
                <a16:creationId xmlns:a16="http://schemas.microsoft.com/office/drawing/2014/main" id="{15D4E2B9-77DC-DA24-765F-143B89CCE9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2579" y="25106006"/>
            <a:ext cx="986516" cy="986516"/>
          </a:xfrm>
          <a:prstGeom prst="rect">
            <a:avLst/>
          </a:prstGeom>
        </p:spPr>
      </p:pic>
      <p:pic>
        <p:nvPicPr>
          <p:cNvPr id="12" name="Graphic 11" descr="Magnifying glass outline">
            <a:extLst>
              <a:ext uri="{FF2B5EF4-FFF2-40B4-BE49-F238E27FC236}">
                <a16:creationId xmlns:a16="http://schemas.microsoft.com/office/drawing/2014/main" id="{821A9CC1-EA58-D295-117B-C86F965B9AB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1685" y="19973198"/>
            <a:ext cx="868303" cy="868303"/>
          </a:xfrm>
          <a:prstGeom prst="rect">
            <a:avLst/>
          </a:prstGeom>
        </p:spPr>
      </p:pic>
      <p:pic>
        <p:nvPicPr>
          <p:cNvPr id="14" name="Graphic 13" descr="Lights On outline">
            <a:extLst>
              <a:ext uri="{FF2B5EF4-FFF2-40B4-BE49-F238E27FC236}">
                <a16:creationId xmlns:a16="http://schemas.microsoft.com/office/drawing/2014/main" id="{7E34595F-D875-BD83-B4BD-FD10BEA6AA3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51684" y="31565478"/>
            <a:ext cx="868303" cy="868303"/>
          </a:xfrm>
          <a:prstGeom prst="rect">
            <a:avLst/>
          </a:prstGeom>
        </p:spPr>
      </p:pic>
      <p:sp>
        <p:nvSpPr>
          <p:cNvPr id="16" name="Parallelogram 15">
            <a:extLst>
              <a:ext uri="{FF2B5EF4-FFF2-40B4-BE49-F238E27FC236}">
                <a16:creationId xmlns:a16="http://schemas.microsoft.com/office/drawing/2014/main" id="{E3588633-AD25-F057-B18E-EFAA7801A3C7}"/>
              </a:ext>
            </a:extLst>
          </p:cNvPr>
          <p:cNvSpPr/>
          <p:nvPr/>
        </p:nvSpPr>
        <p:spPr>
          <a:xfrm>
            <a:off x="1742532" y="15412392"/>
            <a:ext cx="5831751" cy="504216"/>
          </a:xfrm>
          <a:prstGeom prst="parallelogram">
            <a:avLst>
              <a:gd name="adj" fmla="val 25000"/>
            </a:avLst>
          </a:prstGeom>
          <a:solidFill>
            <a:srgbClr val="202E50"/>
          </a:solidFill>
          <a:ln w="19050" cap="sq" cmpd="sng" algn="ctr">
            <a:noFill/>
            <a:prstDash val="solid"/>
            <a:miter lim="800000"/>
          </a:ln>
          <a:effectLst/>
        </p:spPr>
        <p:txBody>
          <a:bodyPr rot="0" spcFirstLastPara="0" vertOverflow="overflow" horzOverflow="overflow" vert="horz" wrap="square" lIns="0" tIns="0" rIns="0" bIns="17978" numCol="1" spcCol="0" rtlCol="0" fromWordArt="0" anchor="ctr" anchorCtr="0" forceAA="0" compatLnSpc="1">
            <a:prstTxWarp prst="textNoShape">
              <a:avLst/>
            </a:prstTxWarp>
            <a:noAutofit/>
          </a:bodyPr>
          <a:lstStyle>
            <a:defPPr>
              <a:defRPr lang="en-US"/>
            </a:defPPr>
            <a:lvl1pPr marL="0" algn="l" defTabSz="457222" rtl="0" eaLnBrk="1" latinLnBrk="0" hangingPunct="1">
              <a:defRPr sz="1800" kern="1200">
                <a:solidFill>
                  <a:schemeClr val="tx1"/>
                </a:solidFill>
                <a:latin typeface="+mn-lt"/>
                <a:ea typeface="+mn-ea"/>
                <a:cs typeface="+mn-cs"/>
              </a:defRPr>
            </a:lvl1pPr>
            <a:lvl2pPr marL="457222" algn="l" defTabSz="457222" rtl="0" eaLnBrk="1" latinLnBrk="0" hangingPunct="1">
              <a:defRPr sz="1800" kern="1200">
                <a:solidFill>
                  <a:schemeClr val="tx1"/>
                </a:solidFill>
                <a:latin typeface="+mn-lt"/>
                <a:ea typeface="+mn-ea"/>
                <a:cs typeface="+mn-cs"/>
              </a:defRPr>
            </a:lvl2pPr>
            <a:lvl3pPr marL="914445" algn="l" defTabSz="457222" rtl="0" eaLnBrk="1" latinLnBrk="0" hangingPunct="1">
              <a:defRPr sz="1800" kern="1200">
                <a:solidFill>
                  <a:schemeClr val="tx1"/>
                </a:solidFill>
                <a:latin typeface="+mn-lt"/>
                <a:ea typeface="+mn-ea"/>
                <a:cs typeface="+mn-cs"/>
              </a:defRPr>
            </a:lvl3pPr>
            <a:lvl4pPr marL="1371667" algn="l" defTabSz="457222" rtl="0" eaLnBrk="1" latinLnBrk="0" hangingPunct="1">
              <a:defRPr sz="1800" kern="1200">
                <a:solidFill>
                  <a:schemeClr val="tx1"/>
                </a:solidFill>
                <a:latin typeface="+mn-lt"/>
                <a:ea typeface="+mn-ea"/>
                <a:cs typeface="+mn-cs"/>
              </a:defRPr>
            </a:lvl4pPr>
            <a:lvl5pPr marL="1828890" algn="l" defTabSz="457222" rtl="0" eaLnBrk="1" latinLnBrk="0" hangingPunct="1">
              <a:defRPr sz="1800" kern="1200">
                <a:solidFill>
                  <a:schemeClr val="tx1"/>
                </a:solidFill>
                <a:latin typeface="+mn-lt"/>
                <a:ea typeface="+mn-ea"/>
                <a:cs typeface="+mn-cs"/>
              </a:defRPr>
            </a:lvl5pPr>
            <a:lvl6pPr marL="2286112" algn="l" defTabSz="457222" rtl="0" eaLnBrk="1" latinLnBrk="0" hangingPunct="1">
              <a:defRPr sz="1800" kern="1200">
                <a:solidFill>
                  <a:schemeClr val="tx1"/>
                </a:solidFill>
                <a:latin typeface="+mn-lt"/>
                <a:ea typeface="+mn-ea"/>
                <a:cs typeface="+mn-cs"/>
              </a:defRPr>
            </a:lvl6pPr>
            <a:lvl7pPr marL="2743333" algn="l" defTabSz="457222" rtl="0" eaLnBrk="1" latinLnBrk="0" hangingPunct="1">
              <a:defRPr sz="1800" kern="1200">
                <a:solidFill>
                  <a:schemeClr val="tx1"/>
                </a:solidFill>
                <a:latin typeface="+mn-lt"/>
                <a:ea typeface="+mn-ea"/>
                <a:cs typeface="+mn-cs"/>
              </a:defRPr>
            </a:lvl7pPr>
            <a:lvl8pPr marL="3200557" algn="l" defTabSz="457222" rtl="0" eaLnBrk="1" latinLnBrk="0" hangingPunct="1">
              <a:defRPr sz="1800" kern="1200">
                <a:solidFill>
                  <a:schemeClr val="tx1"/>
                </a:solidFill>
                <a:latin typeface="+mn-lt"/>
                <a:ea typeface="+mn-ea"/>
                <a:cs typeface="+mn-cs"/>
              </a:defRPr>
            </a:lvl8pPr>
            <a:lvl9pPr marL="3657779" algn="l" defTabSz="457222" rtl="0" eaLnBrk="1" latinLnBrk="0" hangingPunct="1">
              <a:defRPr sz="1800" kern="1200">
                <a:solidFill>
                  <a:schemeClr val="tx1"/>
                </a:solidFill>
                <a:latin typeface="+mn-lt"/>
                <a:ea typeface="+mn-ea"/>
                <a:cs typeface="+mn-cs"/>
              </a:defRPr>
            </a:lvl9pPr>
          </a:lstStyle>
          <a:p>
            <a:pPr defTabSz="1751511">
              <a:defRPr/>
            </a:pPr>
            <a:r>
              <a:rPr lang="en-US" sz="2996" b="1" kern="0">
                <a:solidFill>
                  <a:prstClr val="white"/>
                </a:solidFill>
                <a:latin typeface="Montserrat" panose="02000505000000020004" pitchFamily="2" charset="0"/>
              </a:rPr>
              <a:t>1. Introduction</a:t>
            </a:r>
            <a:endParaRPr lang="en-GB" sz="2996" b="1" kern="0">
              <a:solidFill>
                <a:prstClr val="white"/>
              </a:solidFill>
              <a:latin typeface="Montserrat" panose="02000505000000020004" pitchFamily="2" charset="0"/>
            </a:endParaRPr>
          </a:p>
        </p:txBody>
      </p:sp>
      <p:sp>
        <p:nvSpPr>
          <p:cNvPr id="20" name="Parallelogram 19">
            <a:extLst>
              <a:ext uri="{FF2B5EF4-FFF2-40B4-BE49-F238E27FC236}">
                <a16:creationId xmlns:a16="http://schemas.microsoft.com/office/drawing/2014/main" id="{E27D035A-97A9-4EA2-AE6F-DFCA5E908CB1}"/>
              </a:ext>
            </a:extLst>
          </p:cNvPr>
          <p:cNvSpPr>
            <a:spLocks/>
          </p:cNvSpPr>
          <p:nvPr/>
        </p:nvSpPr>
        <p:spPr>
          <a:xfrm>
            <a:off x="25105" y="39289140"/>
            <a:ext cx="30259338" cy="3627593"/>
          </a:xfrm>
          <a:prstGeom prst="parallelogram">
            <a:avLst>
              <a:gd name="adj" fmla="val 25000"/>
            </a:avLst>
          </a:prstGeom>
          <a:solidFill>
            <a:schemeClr val="accent5">
              <a:lumMod val="50000"/>
            </a:schemeClr>
          </a:solidFill>
          <a:ln w="19050" cap="sq" cmpd="sng" algn="ctr">
            <a:noFill/>
            <a:prstDash val="solid"/>
            <a:miter lim="800000"/>
          </a:ln>
          <a:effectLst/>
        </p:spPr>
        <p:txBody>
          <a:bodyPr rot="0" spcFirstLastPara="0" vertOverflow="overflow" horzOverflow="overflow" vert="horz" wrap="square" lIns="125848" tIns="125848" rIns="125848" bIns="125848" numCol="1" spcCol="0" rtlCol="0" fromWordArt="0" anchor="t" anchorCtr="0" forceAA="0" compatLnSpc="1">
            <a:prstTxWarp prst="textNoShape">
              <a:avLst/>
            </a:prstTxWarp>
            <a:normAutofit/>
          </a:bodyPr>
          <a:lstStyle>
            <a:defPPr>
              <a:defRPr lang="en-US"/>
            </a:defPPr>
            <a:lvl1pPr marL="0" algn="l" defTabSz="457222" rtl="0" eaLnBrk="1" latinLnBrk="0" hangingPunct="1">
              <a:defRPr sz="1800" kern="1200">
                <a:solidFill>
                  <a:schemeClr val="tx1"/>
                </a:solidFill>
                <a:latin typeface="+mn-lt"/>
                <a:ea typeface="+mn-ea"/>
                <a:cs typeface="+mn-cs"/>
              </a:defRPr>
            </a:lvl1pPr>
            <a:lvl2pPr marL="457222" algn="l" defTabSz="457222" rtl="0" eaLnBrk="1" latinLnBrk="0" hangingPunct="1">
              <a:defRPr sz="1800" kern="1200">
                <a:solidFill>
                  <a:schemeClr val="tx1"/>
                </a:solidFill>
                <a:latin typeface="+mn-lt"/>
                <a:ea typeface="+mn-ea"/>
                <a:cs typeface="+mn-cs"/>
              </a:defRPr>
            </a:lvl2pPr>
            <a:lvl3pPr marL="914445" algn="l" defTabSz="457222" rtl="0" eaLnBrk="1" latinLnBrk="0" hangingPunct="1">
              <a:defRPr sz="1800" kern="1200">
                <a:solidFill>
                  <a:schemeClr val="tx1"/>
                </a:solidFill>
                <a:latin typeface="+mn-lt"/>
                <a:ea typeface="+mn-ea"/>
                <a:cs typeface="+mn-cs"/>
              </a:defRPr>
            </a:lvl3pPr>
            <a:lvl4pPr marL="1371667" algn="l" defTabSz="457222" rtl="0" eaLnBrk="1" latinLnBrk="0" hangingPunct="1">
              <a:defRPr sz="1800" kern="1200">
                <a:solidFill>
                  <a:schemeClr val="tx1"/>
                </a:solidFill>
                <a:latin typeface="+mn-lt"/>
                <a:ea typeface="+mn-ea"/>
                <a:cs typeface="+mn-cs"/>
              </a:defRPr>
            </a:lvl4pPr>
            <a:lvl5pPr marL="1828890" algn="l" defTabSz="457222" rtl="0" eaLnBrk="1" latinLnBrk="0" hangingPunct="1">
              <a:defRPr sz="1800" kern="1200">
                <a:solidFill>
                  <a:schemeClr val="tx1"/>
                </a:solidFill>
                <a:latin typeface="+mn-lt"/>
                <a:ea typeface="+mn-ea"/>
                <a:cs typeface="+mn-cs"/>
              </a:defRPr>
            </a:lvl5pPr>
            <a:lvl6pPr marL="2286112" algn="l" defTabSz="457222" rtl="0" eaLnBrk="1" latinLnBrk="0" hangingPunct="1">
              <a:defRPr sz="1800" kern="1200">
                <a:solidFill>
                  <a:schemeClr val="tx1"/>
                </a:solidFill>
                <a:latin typeface="+mn-lt"/>
                <a:ea typeface="+mn-ea"/>
                <a:cs typeface="+mn-cs"/>
              </a:defRPr>
            </a:lvl6pPr>
            <a:lvl7pPr marL="2743333" algn="l" defTabSz="457222" rtl="0" eaLnBrk="1" latinLnBrk="0" hangingPunct="1">
              <a:defRPr sz="1800" kern="1200">
                <a:solidFill>
                  <a:schemeClr val="tx1"/>
                </a:solidFill>
                <a:latin typeface="+mn-lt"/>
                <a:ea typeface="+mn-ea"/>
                <a:cs typeface="+mn-cs"/>
              </a:defRPr>
            </a:lvl7pPr>
            <a:lvl8pPr marL="3200557" algn="l" defTabSz="457222" rtl="0" eaLnBrk="1" latinLnBrk="0" hangingPunct="1">
              <a:defRPr sz="1800" kern="1200">
                <a:solidFill>
                  <a:schemeClr val="tx1"/>
                </a:solidFill>
                <a:latin typeface="+mn-lt"/>
                <a:ea typeface="+mn-ea"/>
                <a:cs typeface="+mn-cs"/>
              </a:defRPr>
            </a:lvl8pPr>
            <a:lvl9pPr marL="3657779" algn="l" defTabSz="457222" rtl="0" eaLnBrk="1" latinLnBrk="0" hangingPunct="1">
              <a:defRPr sz="1800" kern="1200">
                <a:solidFill>
                  <a:schemeClr val="tx1"/>
                </a:solidFill>
                <a:latin typeface="+mn-lt"/>
                <a:ea typeface="+mn-ea"/>
                <a:cs typeface="+mn-cs"/>
              </a:defRPr>
            </a:lvl9pPr>
          </a:lstStyle>
          <a:p>
            <a:pPr defTabSz="1751511">
              <a:defRPr/>
            </a:pPr>
            <a:endParaRPr lang="en-GB" sz="2497" kern="0">
              <a:solidFill>
                <a:srgbClr val="3F3F3F"/>
              </a:solidFill>
              <a:latin typeface="Segoe UI"/>
            </a:endParaRPr>
          </a:p>
        </p:txBody>
      </p:sp>
      <p:sp>
        <p:nvSpPr>
          <p:cNvPr id="22" name="TextBox 21">
            <a:extLst>
              <a:ext uri="{FF2B5EF4-FFF2-40B4-BE49-F238E27FC236}">
                <a16:creationId xmlns:a16="http://schemas.microsoft.com/office/drawing/2014/main" id="{B24DA3A2-1B0C-573B-201C-6E42DFDF450A}"/>
              </a:ext>
            </a:extLst>
          </p:cNvPr>
          <p:cNvSpPr txBox="1"/>
          <p:nvPr/>
        </p:nvSpPr>
        <p:spPr>
          <a:xfrm>
            <a:off x="668349" y="441033"/>
            <a:ext cx="23107824" cy="3856361"/>
          </a:xfrm>
          <a:prstGeom prst="rect">
            <a:avLst/>
          </a:prstGeom>
          <a:noFill/>
          <a:ln w="19050" cap="sq">
            <a:noFill/>
            <a:miter lim="800000"/>
          </a:ln>
        </p:spPr>
        <p:txBody>
          <a:bodyPr wrap="square" lIns="0" tIns="0" rIns="0" bIns="0" rtlCol="0" anchor="t" anchorCtr="0">
            <a:noAutofit/>
          </a:bodyPr>
          <a:lstStyle>
            <a:defPPr>
              <a:defRPr lang="en-US"/>
            </a:defPPr>
            <a:lvl1pPr marL="0" algn="l" defTabSz="457222" rtl="0" eaLnBrk="1" latinLnBrk="0" hangingPunct="1">
              <a:defRPr sz="1800" kern="1200">
                <a:solidFill>
                  <a:schemeClr val="tx1"/>
                </a:solidFill>
                <a:latin typeface="+mn-lt"/>
                <a:ea typeface="+mn-ea"/>
                <a:cs typeface="+mn-cs"/>
              </a:defRPr>
            </a:lvl1pPr>
            <a:lvl2pPr marL="457222" algn="l" defTabSz="457222" rtl="0" eaLnBrk="1" latinLnBrk="0" hangingPunct="1">
              <a:defRPr sz="1800" kern="1200">
                <a:solidFill>
                  <a:schemeClr val="tx1"/>
                </a:solidFill>
                <a:latin typeface="+mn-lt"/>
                <a:ea typeface="+mn-ea"/>
                <a:cs typeface="+mn-cs"/>
              </a:defRPr>
            </a:lvl2pPr>
            <a:lvl3pPr marL="914445" algn="l" defTabSz="457222" rtl="0" eaLnBrk="1" latinLnBrk="0" hangingPunct="1">
              <a:defRPr sz="1800" kern="1200">
                <a:solidFill>
                  <a:schemeClr val="tx1"/>
                </a:solidFill>
                <a:latin typeface="+mn-lt"/>
                <a:ea typeface="+mn-ea"/>
                <a:cs typeface="+mn-cs"/>
              </a:defRPr>
            </a:lvl3pPr>
            <a:lvl4pPr marL="1371667" algn="l" defTabSz="457222" rtl="0" eaLnBrk="1" latinLnBrk="0" hangingPunct="1">
              <a:defRPr sz="1800" kern="1200">
                <a:solidFill>
                  <a:schemeClr val="tx1"/>
                </a:solidFill>
                <a:latin typeface="+mn-lt"/>
                <a:ea typeface="+mn-ea"/>
                <a:cs typeface="+mn-cs"/>
              </a:defRPr>
            </a:lvl4pPr>
            <a:lvl5pPr marL="1828890" algn="l" defTabSz="457222" rtl="0" eaLnBrk="1" latinLnBrk="0" hangingPunct="1">
              <a:defRPr sz="1800" kern="1200">
                <a:solidFill>
                  <a:schemeClr val="tx1"/>
                </a:solidFill>
                <a:latin typeface="+mn-lt"/>
                <a:ea typeface="+mn-ea"/>
                <a:cs typeface="+mn-cs"/>
              </a:defRPr>
            </a:lvl5pPr>
            <a:lvl6pPr marL="2286112" algn="l" defTabSz="457222" rtl="0" eaLnBrk="1" latinLnBrk="0" hangingPunct="1">
              <a:defRPr sz="1800" kern="1200">
                <a:solidFill>
                  <a:schemeClr val="tx1"/>
                </a:solidFill>
                <a:latin typeface="+mn-lt"/>
                <a:ea typeface="+mn-ea"/>
                <a:cs typeface="+mn-cs"/>
              </a:defRPr>
            </a:lvl6pPr>
            <a:lvl7pPr marL="2743333" algn="l" defTabSz="457222" rtl="0" eaLnBrk="1" latinLnBrk="0" hangingPunct="1">
              <a:defRPr sz="1800" kern="1200">
                <a:solidFill>
                  <a:schemeClr val="tx1"/>
                </a:solidFill>
                <a:latin typeface="+mn-lt"/>
                <a:ea typeface="+mn-ea"/>
                <a:cs typeface="+mn-cs"/>
              </a:defRPr>
            </a:lvl7pPr>
            <a:lvl8pPr marL="3200557" algn="l" defTabSz="457222" rtl="0" eaLnBrk="1" latinLnBrk="0" hangingPunct="1">
              <a:defRPr sz="1800" kern="1200">
                <a:solidFill>
                  <a:schemeClr val="tx1"/>
                </a:solidFill>
                <a:latin typeface="+mn-lt"/>
                <a:ea typeface="+mn-ea"/>
                <a:cs typeface="+mn-cs"/>
              </a:defRPr>
            </a:lvl8pPr>
            <a:lvl9pPr marL="3657779" algn="l" defTabSz="457222" rtl="0" eaLnBrk="1" latinLnBrk="0" hangingPunct="1">
              <a:defRPr sz="1800" kern="1200">
                <a:solidFill>
                  <a:schemeClr val="tx1"/>
                </a:solidFill>
                <a:latin typeface="+mn-lt"/>
                <a:ea typeface="+mn-ea"/>
                <a:cs typeface="+mn-cs"/>
              </a:defRPr>
            </a:lvl9pPr>
          </a:lstStyle>
          <a:p>
            <a:pPr defTabSz="1751511"/>
            <a:r>
              <a:rPr lang="en-US" sz="6600" b="1" dirty="0">
                <a:solidFill>
                  <a:schemeClr val="bg1"/>
                </a:solidFill>
                <a:latin typeface="Montserrat"/>
                <a:cs typeface="Segoe UI Semilight"/>
              </a:rPr>
              <a:t>Atmospheric profiles of water-vapor isotopes and meteorological conditions informs the impact of sublimation and mixing on the northeast Greenlandic Ice Sheet</a:t>
            </a:r>
            <a:endParaRPr lang="en-US" sz="6600" dirty="0">
              <a:solidFill>
                <a:schemeClr val="bg1"/>
              </a:solidFill>
              <a:cs typeface="Segoe UI Semilight"/>
            </a:endParaRPr>
          </a:p>
        </p:txBody>
      </p:sp>
      <p:sp>
        <p:nvSpPr>
          <p:cNvPr id="25" name="TextBox 24">
            <a:extLst>
              <a:ext uri="{FF2B5EF4-FFF2-40B4-BE49-F238E27FC236}">
                <a16:creationId xmlns:a16="http://schemas.microsoft.com/office/drawing/2014/main" id="{1700AD3D-D3F7-CC98-7E60-293A64B13149}"/>
              </a:ext>
            </a:extLst>
          </p:cNvPr>
          <p:cNvSpPr txBox="1"/>
          <p:nvPr/>
        </p:nvSpPr>
        <p:spPr>
          <a:xfrm>
            <a:off x="682377" y="4649149"/>
            <a:ext cx="18490526" cy="2668640"/>
          </a:xfrm>
          <a:prstGeom prst="rect">
            <a:avLst/>
          </a:prstGeom>
          <a:noFill/>
          <a:ln w="19050" cap="sq">
            <a:noFill/>
            <a:miter lim="800000"/>
          </a:ln>
        </p:spPr>
        <p:txBody>
          <a:bodyPr wrap="square" lIns="0" tIns="0" rIns="0" bIns="0" rtlCol="0" anchor="t" anchorCtr="0">
            <a:noAutofit/>
          </a:bodyPr>
          <a:lstStyle>
            <a:defPPr>
              <a:defRPr lang="en-US"/>
            </a:defPPr>
            <a:lvl1pPr marL="0" algn="l" defTabSz="457222" rtl="0" eaLnBrk="1" latinLnBrk="0" hangingPunct="1">
              <a:defRPr sz="1800" kern="1200">
                <a:solidFill>
                  <a:schemeClr val="tx1"/>
                </a:solidFill>
                <a:latin typeface="+mn-lt"/>
                <a:ea typeface="+mn-ea"/>
                <a:cs typeface="+mn-cs"/>
              </a:defRPr>
            </a:lvl1pPr>
            <a:lvl2pPr marL="457222" algn="l" defTabSz="457222" rtl="0" eaLnBrk="1" latinLnBrk="0" hangingPunct="1">
              <a:defRPr sz="1800" kern="1200">
                <a:solidFill>
                  <a:schemeClr val="tx1"/>
                </a:solidFill>
                <a:latin typeface="+mn-lt"/>
                <a:ea typeface="+mn-ea"/>
                <a:cs typeface="+mn-cs"/>
              </a:defRPr>
            </a:lvl2pPr>
            <a:lvl3pPr marL="914445" algn="l" defTabSz="457222" rtl="0" eaLnBrk="1" latinLnBrk="0" hangingPunct="1">
              <a:defRPr sz="1800" kern="1200">
                <a:solidFill>
                  <a:schemeClr val="tx1"/>
                </a:solidFill>
                <a:latin typeface="+mn-lt"/>
                <a:ea typeface="+mn-ea"/>
                <a:cs typeface="+mn-cs"/>
              </a:defRPr>
            </a:lvl3pPr>
            <a:lvl4pPr marL="1371667" algn="l" defTabSz="457222" rtl="0" eaLnBrk="1" latinLnBrk="0" hangingPunct="1">
              <a:defRPr sz="1800" kern="1200">
                <a:solidFill>
                  <a:schemeClr val="tx1"/>
                </a:solidFill>
                <a:latin typeface="+mn-lt"/>
                <a:ea typeface="+mn-ea"/>
                <a:cs typeface="+mn-cs"/>
              </a:defRPr>
            </a:lvl4pPr>
            <a:lvl5pPr marL="1828890" algn="l" defTabSz="457222" rtl="0" eaLnBrk="1" latinLnBrk="0" hangingPunct="1">
              <a:defRPr sz="1800" kern="1200">
                <a:solidFill>
                  <a:schemeClr val="tx1"/>
                </a:solidFill>
                <a:latin typeface="+mn-lt"/>
                <a:ea typeface="+mn-ea"/>
                <a:cs typeface="+mn-cs"/>
              </a:defRPr>
            </a:lvl5pPr>
            <a:lvl6pPr marL="2286112" algn="l" defTabSz="457222" rtl="0" eaLnBrk="1" latinLnBrk="0" hangingPunct="1">
              <a:defRPr sz="1800" kern="1200">
                <a:solidFill>
                  <a:schemeClr val="tx1"/>
                </a:solidFill>
                <a:latin typeface="+mn-lt"/>
                <a:ea typeface="+mn-ea"/>
                <a:cs typeface="+mn-cs"/>
              </a:defRPr>
            </a:lvl6pPr>
            <a:lvl7pPr marL="2743333" algn="l" defTabSz="457222" rtl="0" eaLnBrk="1" latinLnBrk="0" hangingPunct="1">
              <a:defRPr sz="1800" kern="1200">
                <a:solidFill>
                  <a:schemeClr val="tx1"/>
                </a:solidFill>
                <a:latin typeface="+mn-lt"/>
                <a:ea typeface="+mn-ea"/>
                <a:cs typeface="+mn-cs"/>
              </a:defRPr>
            </a:lvl7pPr>
            <a:lvl8pPr marL="3200557" algn="l" defTabSz="457222" rtl="0" eaLnBrk="1" latinLnBrk="0" hangingPunct="1">
              <a:defRPr sz="1800" kern="1200">
                <a:solidFill>
                  <a:schemeClr val="tx1"/>
                </a:solidFill>
                <a:latin typeface="+mn-lt"/>
                <a:ea typeface="+mn-ea"/>
                <a:cs typeface="+mn-cs"/>
              </a:defRPr>
            </a:lvl8pPr>
            <a:lvl9pPr marL="3657779" algn="l" defTabSz="457222" rtl="0" eaLnBrk="1" latinLnBrk="0" hangingPunct="1">
              <a:defRPr sz="1800" kern="1200">
                <a:solidFill>
                  <a:schemeClr val="tx1"/>
                </a:solidFill>
                <a:latin typeface="+mn-lt"/>
                <a:ea typeface="+mn-ea"/>
                <a:cs typeface="+mn-cs"/>
              </a:defRPr>
            </a:lvl9pPr>
          </a:lstStyle>
          <a:p>
            <a:pPr defTabSz="1751511"/>
            <a:r>
              <a:rPr lang="en-GB" sz="4000" dirty="0">
                <a:solidFill>
                  <a:schemeClr val="accent4"/>
                </a:solidFill>
                <a:latin typeface="Montserrat"/>
                <a:ea typeface="+mn-lt"/>
                <a:cs typeface="+mn-lt"/>
              </a:rPr>
              <a:t>Kevin Rozmiarek</a:t>
            </a:r>
            <a:r>
              <a:rPr lang="en-GB" sz="4000" baseline="30000" dirty="0">
                <a:solidFill>
                  <a:schemeClr val="accent4"/>
                </a:solidFill>
                <a:latin typeface="Montserrat"/>
                <a:ea typeface="+mn-lt"/>
                <a:cs typeface="+mn-lt"/>
              </a:rPr>
              <a:t>1,2</a:t>
            </a:r>
            <a:r>
              <a:rPr lang="en-GB" sz="4000" dirty="0">
                <a:solidFill>
                  <a:schemeClr val="accent4"/>
                </a:solidFill>
                <a:latin typeface="Montserrat"/>
                <a:ea typeface="+mn-lt"/>
                <a:cs typeface="+mn-lt"/>
              </a:rPr>
              <a:t>, Laura Dietrich</a:t>
            </a:r>
            <a:r>
              <a:rPr lang="en-GB" sz="4000" baseline="30000" dirty="0">
                <a:solidFill>
                  <a:schemeClr val="accent4"/>
                </a:solidFill>
                <a:latin typeface="Montserrat"/>
                <a:ea typeface="+mn-lt"/>
                <a:cs typeface="+mn-lt"/>
              </a:rPr>
              <a:t>3</a:t>
            </a:r>
            <a:r>
              <a:rPr lang="en-GB" sz="4000" dirty="0">
                <a:solidFill>
                  <a:schemeClr val="accent4"/>
                </a:solidFill>
                <a:latin typeface="Montserrat"/>
                <a:ea typeface="+mn-lt"/>
                <a:cs typeface="+mn-lt"/>
              </a:rPr>
              <a:t>, Bruce Vaughn</a:t>
            </a:r>
            <a:r>
              <a:rPr lang="en-GB" sz="4000" baseline="30000" dirty="0">
                <a:solidFill>
                  <a:schemeClr val="accent4"/>
                </a:solidFill>
                <a:latin typeface="Montserrat"/>
                <a:ea typeface="+mn-lt"/>
                <a:cs typeface="+mn-lt"/>
              </a:rPr>
              <a:t>1</a:t>
            </a:r>
            <a:r>
              <a:rPr lang="en-GB" sz="4000" dirty="0">
                <a:solidFill>
                  <a:schemeClr val="accent4"/>
                </a:solidFill>
                <a:latin typeface="Montserrat"/>
                <a:ea typeface="+mn-lt"/>
                <a:cs typeface="+mn-lt"/>
              </a:rPr>
              <a:t>, Bradley Markle</a:t>
            </a:r>
            <a:r>
              <a:rPr lang="en-GB" sz="4000" baseline="30000" dirty="0">
                <a:solidFill>
                  <a:schemeClr val="accent4"/>
                </a:solidFill>
                <a:latin typeface="Montserrat"/>
                <a:ea typeface="+mn-lt"/>
                <a:cs typeface="+mn-lt"/>
              </a:rPr>
              <a:t>1,2</a:t>
            </a:r>
            <a:r>
              <a:rPr lang="en-GB" sz="4000" dirty="0">
                <a:solidFill>
                  <a:schemeClr val="accent4"/>
                </a:solidFill>
                <a:latin typeface="Montserrat"/>
                <a:ea typeface="+mn-lt"/>
                <a:cs typeface="+mn-lt"/>
              </a:rPr>
              <a:t>, Valerie Morris</a:t>
            </a:r>
            <a:r>
              <a:rPr lang="en-GB" sz="4000" baseline="30000" dirty="0">
                <a:solidFill>
                  <a:schemeClr val="accent4"/>
                </a:solidFill>
                <a:latin typeface="Montserrat"/>
                <a:ea typeface="+mn-lt"/>
                <a:cs typeface="+mn-lt"/>
              </a:rPr>
              <a:t>1</a:t>
            </a:r>
            <a:r>
              <a:rPr lang="en-GB" sz="4000" dirty="0">
                <a:solidFill>
                  <a:schemeClr val="accent4"/>
                </a:solidFill>
                <a:latin typeface="Montserrat"/>
                <a:ea typeface="+mn-lt"/>
                <a:cs typeface="+mn-lt"/>
              </a:rPr>
              <a:t>, Hans Christian Steen-Larsen</a:t>
            </a:r>
            <a:r>
              <a:rPr lang="en-GB" sz="4000" baseline="30000" dirty="0">
                <a:solidFill>
                  <a:schemeClr val="accent4"/>
                </a:solidFill>
                <a:latin typeface="Montserrat"/>
                <a:ea typeface="+mn-lt"/>
                <a:cs typeface="+mn-lt"/>
              </a:rPr>
              <a:t>3</a:t>
            </a:r>
            <a:r>
              <a:rPr lang="en-GB" sz="4000" dirty="0">
                <a:solidFill>
                  <a:schemeClr val="accent4"/>
                </a:solidFill>
                <a:latin typeface="Montserrat"/>
                <a:ea typeface="+mn-lt"/>
                <a:cs typeface="+mn-lt"/>
              </a:rPr>
              <a:t>, Xavier Fettweis</a:t>
            </a:r>
            <a:r>
              <a:rPr lang="en-GB" sz="4000" baseline="30000" dirty="0">
                <a:solidFill>
                  <a:schemeClr val="accent4"/>
                </a:solidFill>
                <a:latin typeface="Montserrat"/>
                <a:ea typeface="+mn-lt"/>
                <a:cs typeface="+mn-lt"/>
              </a:rPr>
              <a:t>4</a:t>
            </a:r>
            <a:r>
              <a:rPr lang="en-GB" sz="4000" dirty="0">
                <a:solidFill>
                  <a:schemeClr val="accent4"/>
                </a:solidFill>
                <a:latin typeface="Montserrat"/>
                <a:ea typeface="+mn-lt"/>
                <a:cs typeface="+mn-lt"/>
              </a:rPr>
              <a:t>, Chloe Brashear</a:t>
            </a:r>
            <a:r>
              <a:rPr lang="en-GB" sz="4000" baseline="30000" dirty="0">
                <a:solidFill>
                  <a:schemeClr val="accent4"/>
                </a:solidFill>
                <a:latin typeface="Montserrat"/>
                <a:ea typeface="+mn-lt"/>
                <a:cs typeface="+mn-lt"/>
              </a:rPr>
              <a:t>1</a:t>
            </a:r>
            <a:r>
              <a:rPr lang="en-GB" sz="4000" dirty="0">
                <a:solidFill>
                  <a:schemeClr val="accent4"/>
                </a:solidFill>
                <a:latin typeface="Montserrat"/>
                <a:ea typeface="+mn-lt"/>
                <a:cs typeface="+mn-lt"/>
              </a:rPr>
              <a:t>, Hayley Bennett</a:t>
            </a:r>
            <a:r>
              <a:rPr lang="en-GB" sz="4000" baseline="30000" dirty="0">
                <a:solidFill>
                  <a:schemeClr val="accent4"/>
                </a:solidFill>
                <a:latin typeface="Montserrat"/>
                <a:ea typeface="+mn-lt"/>
                <a:cs typeface="+mn-lt"/>
              </a:rPr>
              <a:t>1,2</a:t>
            </a:r>
            <a:r>
              <a:rPr lang="en-GB" sz="4000" dirty="0">
                <a:solidFill>
                  <a:schemeClr val="accent4"/>
                </a:solidFill>
                <a:latin typeface="Montserrat"/>
                <a:ea typeface="+mn-lt"/>
                <a:cs typeface="+mn-lt"/>
              </a:rPr>
              <a:t>,</a:t>
            </a:r>
            <a:r>
              <a:rPr lang="en-GB" sz="4000" baseline="30000" dirty="0">
                <a:solidFill>
                  <a:schemeClr val="accent4"/>
                </a:solidFill>
                <a:latin typeface="Montserrat"/>
                <a:ea typeface="+mn-lt"/>
                <a:cs typeface="+mn-lt"/>
              </a:rPr>
              <a:t>,</a:t>
            </a:r>
            <a:r>
              <a:rPr lang="en-GB" sz="4000" dirty="0">
                <a:solidFill>
                  <a:schemeClr val="accent4"/>
                </a:solidFill>
                <a:latin typeface="Montserrat"/>
                <a:ea typeface="+mn-lt"/>
                <a:cs typeface="+mn-lt"/>
              </a:rPr>
              <a:t> Tyler Jones</a:t>
            </a:r>
            <a:r>
              <a:rPr lang="en-GB" sz="4000" baseline="30000" dirty="0">
                <a:solidFill>
                  <a:schemeClr val="accent4"/>
                </a:solidFill>
                <a:latin typeface="Montserrat"/>
                <a:ea typeface="+mn-lt"/>
                <a:cs typeface="+mn-lt"/>
              </a:rPr>
              <a:t>1</a:t>
            </a:r>
            <a:endParaRPr lang="en-GB" sz="4000" baseline="30000" dirty="0">
              <a:solidFill>
                <a:schemeClr val="accent4"/>
              </a:solidFill>
              <a:latin typeface="Montserrat"/>
              <a:cs typeface="Calibri"/>
            </a:endParaRPr>
          </a:p>
        </p:txBody>
      </p:sp>
      <p:pic>
        <p:nvPicPr>
          <p:cNvPr id="26" name="Picture 26" descr="A picture containing outdoor&#10;&#10;Description automatically generated">
            <a:extLst>
              <a:ext uri="{FF2B5EF4-FFF2-40B4-BE49-F238E27FC236}">
                <a16:creationId xmlns:a16="http://schemas.microsoft.com/office/drawing/2014/main" id="{7A370C4C-2D48-D48D-CF37-975F211C73A6}"/>
              </a:ext>
            </a:extLst>
          </p:cNvPr>
          <p:cNvPicPr>
            <a:picLocks noChangeAspect="1"/>
          </p:cNvPicPr>
          <p:nvPr/>
        </p:nvPicPr>
        <p:blipFill>
          <a:blip r:embed="rId13"/>
          <a:stretch>
            <a:fillRect/>
          </a:stretch>
        </p:blipFill>
        <p:spPr>
          <a:xfrm>
            <a:off x="19748200" y="6911726"/>
            <a:ext cx="6356650" cy="7959997"/>
          </a:xfrm>
          <a:prstGeom prst="rect">
            <a:avLst/>
          </a:prstGeom>
        </p:spPr>
      </p:pic>
      <p:sp>
        <p:nvSpPr>
          <p:cNvPr id="28" name="TextBox 27">
            <a:extLst>
              <a:ext uri="{FF2B5EF4-FFF2-40B4-BE49-F238E27FC236}">
                <a16:creationId xmlns:a16="http://schemas.microsoft.com/office/drawing/2014/main" id="{E03DC465-818B-9041-E812-D083F2238068}"/>
              </a:ext>
            </a:extLst>
          </p:cNvPr>
          <p:cNvSpPr txBox="1"/>
          <p:nvPr/>
        </p:nvSpPr>
        <p:spPr>
          <a:xfrm>
            <a:off x="1742532" y="8372794"/>
            <a:ext cx="15611322"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rgbClr val="FFC000"/>
                </a:solidFill>
                <a:cs typeface="Calibri"/>
              </a:rPr>
              <a:t>The first summer record of water-vapor isotopes in the planetary boundary layer above Greenland</a:t>
            </a:r>
            <a:r>
              <a:rPr lang="en-US" sz="6000" dirty="0">
                <a:solidFill>
                  <a:srgbClr val="FFC000"/>
                </a:solidFill>
                <a:cs typeface="Calibri"/>
              </a:rPr>
              <a:t> </a:t>
            </a:r>
            <a:r>
              <a:rPr lang="en-US" sz="6000" dirty="0">
                <a:solidFill>
                  <a:schemeClr val="bg1"/>
                </a:solidFill>
                <a:cs typeface="Calibri"/>
              </a:rPr>
              <a:t>provides new insights into the physics of transport and ice-atmosphere exchange of water vapor.</a:t>
            </a:r>
          </a:p>
        </p:txBody>
      </p:sp>
      <p:sp>
        <p:nvSpPr>
          <p:cNvPr id="34" name="Parallelogram 33">
            <a:extLst>
              <a:ext uri="{FF2B5EF4-FFF2-40B4-BE49-F238E27FC236}">
                <a16:creationId xmlns:a16="http://schemas.microsoft.com/office/drawing/2014/main" id="{77B82DFA-AD32-94C2-B7BE-0A2FADEA121F}"/>
              </a:ext>
            </a:extLst>
          </p:cNvPr>
          <p:cNvSpPr/>
          <p:nvPr/>
        </p:nvSpPr>
        <p:spPr>
          <a:xfrm>
            <a:off x="1488718" y="25350064"/>
            <a:ext cx="5831751" cy="504216"/>
          </a:xfrm>
          <a:prstGeom prst="parallelogram">
            <a:avLst>
              <a:gd name="adj" fmla="val 25000"/>
            </a:avLst>
          </a:prstGeom>
          <a:solidFill>
            <a:srgbClr val="202E50"/>
          </a:solidFill>
          <a:ln w="19050" cap="sq" cmpd="sng" algn="ctr">
            <a:noFill/>
            <a:prstDash val="solid"/>
            <a:miter lim="800000"/>
          </a:ln>
          <a:effectLst/>
        </p:spPr>
        <p:txBody>
          <a:bodyPr rot="0" spcFirstLastPara="0" vertOverflow="overflow" horzOverflow="overflow" vert="horz" wrap="square" lIns="0" tIns="0" rIns="0" bIns="17978" numCol="1" spcCol="0" rtlCol="0" fromWordArt="0" anchor="ctr" anchorCtr="0" forceAA="0" compatLnSpc="1">
            <a:prstTxWarp prst="textNoShape">
              <a:avLst/>
            </a:prstTxWarp>
            <a:noAutofit/>
          </a:bodyPr>
          <a:lstStyle>
            <a:defPPr>
              <a:defRPr lang="en-US"/>
            </a:defPPr>
            <a:lvl1pPr marL="0" algn="l" defTabSz="457222" rtl="0" eaLnBrk="1" latinLnBrk="0" hangingPunct="1">
              <a:defRPr sz="1800" kern="1200">
                <a:solidFill>
                  <a:schemeClr val="tx1"/>
                </a:solidFill>
                <a:latin typeface="+mn-lt"/>
                <a:ea typeface="+mn-ea"/>
                <a:cs typeface="+mn-cs"/>
              </a:defRPr>
            </a:lvl1pPr>
            <a:lvl2pPr marL="457222" algn="l" defTabSz="457222" rtl="0" eaLnBrk="1" latinLnBrk="0" hangingPunct="1">
              <a:defRPr sz="1800" kern="1200">
                <a:solidFill>
                  <a:schemeClr val="tx1"/>
                </a:solidFill>
                <a:latin typeface="+mn-lt"/>
                <a:ea typeface="+mn-ea"/>
                <a:cs typeface="+mn-cs"/>
              </a:defRPr>
            </a:lvl2pPr>
            <a:lvl3pPr marL="914445" algn="l" defTabSz="457222" rtl="0" eaLnBrk="1" latinLnBrk="0" hangingPunct="1">
              <a:defRPr sz="1800" kern="1200">
                <a:solidFill>
                  <a:schemeClr val="tx1"/>
                </a:solidFill>
                <a:latin typeface="+mn-lt"/>
                <a:ea typeface="+mn-ea"/>
                <a:cs typeface="+mn-cs"/>
              </a:defRPr>
            </a:lvl3pPr>
            <a:lvl4pPr marL="1371667" algn="l" defTabSz="457222" rtl="0" eaLnBrk="1" latinLnBrk="0" hangingPunct="1">
              <a:defRPr sz="1800" kern="1200">
                <a:solidFill>
                  <a:schemeClr val="tx1"/>
                </a:solidFill>
                <a:latin typeface="+mn-lt"/>
                <a:ea typeface="+mn-ea"/>
                <a:cs typeface="+mn-cs"/>
              </a:defRPr>
            </a:lvl4pPr>
            <a:lvl5pPr marL="1828890" algn="l" defTabSz="457222" rtl="0" eaLnBrk="1" latinLnBrk="0" hangingPunct="1">
              <a:defRPr sz="1800" kern="1200">
                <a:solidFill>
                  <a:schemeClr val="tx1"/>
                </a:solidFill>
                <a:latin typeface="+mn-lt"/>
                <a:ea typeface="+mn-ea"/>
                <a:cs typeface="+mn-cs"/>
              </a:defRPr>
            </a:lvl5pPr>
            <a:lvl6pPr marL="2286112" algn="l" defTabSz="457222" rtl="0" eaLnBrk="1" latinLnBrk="0" hangingPunct="1">
              <a:defRPr sz="1800" kern="1200">
                <a:solidFill>
                  <a:schemeClr val="tx1"/>
                </a:solidFill>
                <a:latin typeface="+mn-lt"/>
                <a:ea typeface="+mn-ea"/>
                <a:cs typeface="+mn-cs"/>
              </a:defRPr>
            </a:lvl6pPr>
            <a:lvl7pPr marL="2743333" algn="l" defTabSz="457222" rtl="0" eaLnBrk="1" latinLnBrk="0" hangingPunct="1">
              <a:defRPr sz="1800" kern="1200">
                <a:solidFill>
                  <a:schemeClr val="tx1"/>
                </a:solidFill>
                <a:latin typeface="+mn-lt"/>
                <a:ea typeface="+mn-ea"/>
                <a:cs typeface="+mn-cs"/>
              </a:defRPr>
            </a:lvl7pPr>
            <a:lvl8pPr marL="3200557" algn="l" defTabSz="457222" rtl="0" eaLnBrk="1" latinLnBrk="0" hangingPunct="1">
              <a:defRPr sz="1800" kern="1200">
                <a:solidFill>
                  <a:schemeClr val="tx1"/>
                </a:solidFill>
                <a:latin typeface="+mn-lt"/>
                <a:ea typeface="+mn-ea"/>
                <a:cs typeface="+mn-cs"/>
              </a:defRPr>
            </a:lvl8pPr>
            <a:lvl9pPr marL="3657779" algn="l" defTabSz="457222" rtl="0" eaLnBrk="1" latinLnBrk="0" hangingPunct="1">
              <a:defRPr sz="1800" kern="1200">
                <a:solidFill>
                  <a:schemeClr val="tx1"/>
                </a:solidFill>
                <a:latin typeface="+mn-lt"/>
                <a:ea typeface="+mn-ea"/>
                <a:cs typeface="+mn-cs"/>
              </a:defRPr>
            </a:lvl9pPr>
          </a:lstStyle>
          <a:p>
            <a:pPr defTabSz="1751511">
              <a:defRPr/>
            </a:pPr>
            <a:r>
              <a:rPr lang="en-US" sz="2950" b="1" kern="0">
                <a:solidFill>
                  <a:schemeClr val="bg1"/>
                </a:solidFill>
                <a:latin typeface="Montserrat"/>
              </a:rPr>
              <a:t>3. Methods</a:t>
            </a:r>
          </a:p>
        </p:txBody>
      </p:sp>
      <p:sp>
        <p:nvSpPr>
          <p:cNvPr id="35" name="Parallelogram 34">
            <a:extLst>
              <a:ext uri="{FF2B5EF4-FFF2-40B4-BE49-F238E27FC236}">
                <a16:creationId xmlns:a16="http://schemas.microsoft.com/office/drawing/2014/main" id="{2FF92671-A433-08A6-8787-9D44E502613D}"/>
              </a:ext>
            </a:extLst>
          </p:cNvPr>
          <p:cNvSpPr/>
          <p:nvPr/>
        </p:nvSpPr>
        <p:spPr>
          <a:xfrm>
            <a:off x="1616264" y="20148781"/>
            <a:ext cx="5831751" cy="504216"/>
          </a:xfrm>
          <a:prstGeom prst="parallelogram">
            <a:avLst>
              <a:gd name="adj" fmla="val 25000"/>
            </a:avLst>
          </a:prstGeom>
          <a:solidFill>
            <a:srgbClr val="202E50"/>
          </a:solidFill>
          <a:ln w="19050" cap="sq" cmpd="sng" algn="ctr">
            <a:noFill/>
            <a:prstDash val="solid"/>
            <a:miter lim="800000"/>
          </a:ln>
          <a:effectLst/>
        </p:spPr>
        <p:txBody>
          <a:bodyPr rot="0" spcFirstLastPara="0" vertOverflow="overflow" horzOverflow="overflow" vert="horz" wrap="square" lIns="0" tIns="0" rIns="0" bIns="17978" numCol="1" spcCol="0" rtlCol="0" fromWordArt="0" anchor="ctr" anchorCtr="0" forceAA="0" compatLnSpc="1">
            <a:prstTxWarp prst="textNoShape">
              <a:avLst/>
            </a:prstTxWarp>
            <a:noAutofit/>
          </a:bodyPr>
          <a:lstStyle>
            <a:defPPr>
              <a:defRPr lang="en-US"/>
            </a:defPPr>
            <a:lvl1pPr marL="0" algn="l" defTabSz="457222" rtl="0" eaLnBrk="1" latinLnBrk="0" hangingPunct="1">
              <a:defRPr sz="1800" kern="1200">
                <a:solidFill>
                  <a:schemeClr val="tx1"/>
                </a:solidFill>
                <a:latin typeface="+mn-lt"/>
                <a:ea typeface="+mn-ea"/>
                <a:cs typeface="+mn-cs"/>
              </a:defRPr>
            </a:lvl1pPr>
            <a:lvl2pPr marL="457222" algn="l" defTabSz="457222" rtl="0" eaLnBrk="1" latinLnBrk="0" hangingPunct="1">
              <a:defRPr sz="1800" kern="1200">
                <a:solidFill>
                  <a:schemeClr val="tx1"/>
                </a:solidFill>
                <a:latin typeface="+mn-lt"/>
                <a:ea typeface="+mn-ea"/>
                <a:cs typeface="+mn-cs"/>
              </a:defRPr>
            </a:lvl2pPr>
            <a:lvl3pPr marL="914445" algn="l" defTabSz="457222" rtl="0" eaLnBrk="1" latinLnBrk="0" hangingPunct="1">
              <a:defRPr sz="1800" kern="1200">
                <a:solidFill>
                  <a:schemeClr val="tx1"/>
                </a:solidFill>
                <a:latin typeface="+mn-lt"/>
                <a:ea typeface="+mn-ea"/>
                <a:cs typeface="+mn-cs"/>
              </a:defRPr>
            </a:lvl3pPr>
            <a:lvl4pPr marL="1371667" algn="l" defTabSz="457222" rtl="0" eaLnBrk="1" latinLnBrk="0" hangingPunct="1">
              <a:defRPr sz="1800" kern="1200">
                <a:solidFill>
                  <a:schemeClr val="tx1"/>
                </a:solidFill>
                <a:latin typeface="+mn-lt"/>
                <a:ea typeface="+mn-ea"/>
                <a:cs typeface="+mn-cs"/>
              </a:defRPr>
            </a:lvl4pPr>
            <a:lvl5pPr marL="1828890" algn="l" defTabSz="457222" rtl="0" eaLnBrk="1" latinLnBrk="0" hangingPunct="1">
              <a:defRPr sz="1800" kern="1200">
                <a:solidFill>
                  <a:schemeClr val="tx1"/>
                </a:solidFill>
                <a:latin typeface="+mn-lt"/>
                <a:ea typeface="+mn-ea"/>
                <a:cs typeface="+mn-cs"/>
              </a:defRPr>
            </a:lvl5pPr>
            <a:lvl6pPr marL="2286112" algn="l" defTabSz="457222" rtl="0" eaLnBrk="1" latinLnBrk="0" hangingPunct="1">
              <a:defRPr sz="1800" kern="1200">
                <a:solidFill>
                  <a:schemeClr val="tx1"/>
                </a:solidFill>
                <a:latin typeface="+mn-lt"/>
                <a:ea typeface="+mn-ea"/>
                <a:cs typeface="+mn-cs"/>
              </a:defRPr>
            </a:lvl6pPr>
            <a:lvl7pPr marL="2743333" algn="l" defTabSz="457222" rtl="0" eaLnBrk="1" latinLnBrk="0" hangingPunct="1">
              <a:defRPr sz="1800" kern="1200">
                <a:solidFill>
                  <a:schemeClr val="tx1"/>
                </a:solidFill>
                <a:latin typeface="+mn-lt"/>
                <a:ea typeface="+mn-ea"/>
                <a:cs typeface="+mn-cs"/>
              </a:defRPr>
            </a:lvl7pPr>
            <a:lvl8pPr marL="3200557" algn="l" defTabSz="457222" rtl="0" eaLnBrk="1" latinLnBrk="0" hangingPunct="1">
              <a:defRPr sz="1800" kern="1200">
                <a:solidFill>
                  <a:schemeClr val="tx1"/>
                </a:solidFill>
                <a:latin typeface="+mn-lt"/>
                <a:ea typeface="+mn-ea"/>
                <a:cs typeface="+mn-cs"/>
              </a:defRPr>
            </a:lvl8pPr>
            <a:lvl9pPr marL="3657779" algn="l" defTabSz="457222" rtl="0" eaLnBrk="1" latinLnBrk="0" hangingPunct="1">
              <a:defRPr sz="1800" kern="1200">
                <a:solidFill>
                  <a:schemeClr val="tx1"/>
                </a:solidFill>
                <a:latin typeface="+mn-lt"/>
                <a:ea typeface="+mn-ea"/>
                <a:cs typeface="+mn-cs"/>
              </a:defRPr>
            </a:lvl9pPr>
          </a:lstStyle>
          <a:p>
            <a:pPr defTabSz="1751511">
              <a:defRPr/>
            </a:pPr>
            <a:r>
              <a:rPr lang="en-US" sz="2950" b="1" kern="0" dirty="0">
                <a:solidFill>
                  <a:schemeClr val="bg1"/>
                </a:solidFill>
                <a:latin typeface="Montserrat"/>
              </a:rPr>
              <a:t>2. Why water vapor?</a:t>
            </a:r>
          </a:p>
        </p:txBody>
      </p:sp>
      <p:sp>
        <p:nvSpPr>
          <p:cNvPr id="36" name="Parallelogram 35">
            <a:extLst>
              <a:ext uri="{FF2B5EF4-FFF2-40B4-BE49-F238E27FC236}">
                <a16:creationId xmlns:a16="http://schemas.microsoft.com/office/drawing/2014/main" id="{DB9D3F07-9FD4-70A2-3D50-1C76EB208AA5}"/>
              </a:ext>
            </a:extLst>
          </p:cNvPr>
          <p:cNvSpPr/>
          <p:nvPr/>
        </p:nvSpPr>
        <p:spPr>
          <a:xfrm>
            <a:off x="1488718" y="31776144"/>
            <a:ext cx="5831751" cy="504216"/>
          </a:xfrm>
          <a:prstGeom prst="parallelogram">
            <a:avLst>
              <a:gd name="adj" fmla="val 25000"/>
            </a:avLst>
          </a:prstGeom>
          <a:solidFill>
            <a:srgbClr val="202E50"/>
          </a:solidFill>
          <a:ln w="19050" cap="sq" cmpd="sng" algn="ctr">
            <a:noFill/>
            <a:prstDash val="solid"/>
            <a:miter lim="800000"/>
          </a:ln>
          <a:effectLst/>
        </p:spPr>
        <p:txBody>
          <a:bodyPr rot="0" spcFirstLastPara="0" vertOverflow="overflow" horzOverflow="overflow" vert="horz" wrap="square" lIns="0" tIns="0" rIns="0" bIns="17978" numCol="1" spcCol="0" rtlCol="0" fromWordArt="0" anchor="ctr" anchorCtr="0" forceAA="0" compatLnSpc="1">
            <a:prstTxWarp prst="textNoShape">
              <a:avLst/>
            </a:prstTxWarp>
            <a:noAutofit/>
          </a:bodyPr>
          <a:lstStyle>
            <a:defPPr>
              <a:defRPr lang="en-US"/>
            </a:defPPr>
            <a:lvl1pPr marL="0" algn="l" defTabSz="457222" rtl="0" eaLnBrk="1" latinLnBrk="0" hangingPunct="1">
              <a:defRPr sz="1800" kern="1200">
                <a:solidFill>
                  <a:schemeClr val="tx1"/>
                </a:solidFill>
                <a:latin typeface="+mn-lt"/>
                <a:ea typeface="+mn-ea"/>
                <a:cs typeface="+mn-cs"/>
              </a:defRPr>
            </a:lvl1pPr>
            <a:lvl2pPr marL="457222" algn="l" defTabSz="457222" rtl="0" eaLnBrk="1" latinLnBrk="0" hangingPunct="1">
              <a:defRPr sz="1800" kern="1200">
                <a:solidFill>
                  <a:schemeClr val="tx1"/>
                </a:solidFill>
                <a:latin typeface="+mn-lt"/>
                <a:ea typeface="+mn-ea"/>
                <a:cs typeface="+mn-cs"/>
              </a:defRPr>
            </a:lvl2pPr>
            <a:lvl3pPr marL="914445" algn="l" defTabSz="457222" rtl="0" eaLnBrk="1" latinLnBrk="0" hangingPunct="1">
              <a:defRPr sz="1800" kern="1200">
                <a:solidFill>
                  <a:schemeClr val="tx1"/>
                </a:solidFill>
                <a:latin typeface="+mn-lt"/>
                <a:ea typeface="+mn-ea"/>
                <a:cs typeface="+mn-cs"/>
              </a:defRPr>
            </a:lvl3pPr>
            <a:lvl4pPr marL="1371667" algn="l" defTabSz="457222" rtl="0" eaLnBrk="1" latinLnBrk="0" hangingPunct="1">
              <a:defRPr sz="1800" kern="1200">
                <a:solidFill>
                  <a:schemeClr val="tx1"/>
                </a:solidFill>
                <a:latin typeface="+mn-lt"/>
                <a:ea typeface="+mn-ea"/>
                <a:cs typeface="+mn-cs"/>
              </a:defRPr>
            </a:lvl4pPr>
            <a:lvl5pPr marL="1828890" algn="l" defTabSz="457222" rtl="0" eaLnBrk="1" latinLnBrk="0" hangingPunct="1">
              <a:defRPr sz="1800" kern="1200">
                <a:solidFill>
                  <a:schemeClr val="tx1"/>
                </a:solidFill>
                <a:latin typeface="+mn-lt"/>
                <a:ea typeface="+mn-ea"/>
                <a:cs typeface="+mn-cs"/>
              </a:defRPr>
            </a:lvl5pPr>
            <a:lvl6pPr marL="2286112" algn="l" defTabSz="457222" rtl="0" eaLnBrk="1" latinLnBrk="0" hangingPunct="1">
              <a:defRPr sz="1800" kern="1200">
                <a:solidFill>
                  <a:schemeClr val="tx1"/>
                </a:solidFill>
                <a:latin typeface="+mn-lt"/>
                <a:ea typeface="+mn-ea"/>
                <a:cs typeface="+mn-cs"/>
              </a:defRPr>
            </a:lvl6pPr>
            <a:lvl7pPr marL="2743333" algn="l" defTabSz="457222" rtl="0" eaLnBrk="1" latinLnBrk="0" hangingPunct="1">
              <a:defRPr sz="1800" kern="1200">
                <a:solidFill>
                  <a:schemeClr val="tx1"/>
                </a:solidFill>
                <a:latin typeface="+mn-lt"/>
                <a:ea typeface="+mn-ea"/>
                <a:cs typeface="+mn-cs"/>
              </a:defRPr>
            </a:lvl7pPr>
            <a:lvl8pPr marL="3200557" algn="l" defTabSz="457222" rtl="0" eaLnBrk="1" latinLnBrk="0" hangingPunct="1">
              <a:defRPr sz="1800" kern="1200">
                <a:solidFill>
                  <a:schemeClr val="tx1"/>
                </a:solidFill>
                <a:latin typeface="+mn-lt"/>
                <a:ea typeface="+mn-ea"/>
                <a:cs typeface="+mn-cs"/>
              </a:defRPr>
            </a:lvl8pPr>
            <a:lvl9pPr marL="3657779" algn="l" defTabSz="457222" rtl="0" eaLnBrk="1" latinLnBrk="0" hangingPunct="1">
              <a:defRPr sz="1800" kern="1200">
                <a:solidFill>
                  <a:schemeClr val="tx1"/>
                </a:solidFill>
                <a:latin typeface="+mn-lt"/>
                <a:ea typeface="+mn-ea"/>
                <a:cs typeface="+mn-cs"/>
              </a:defRPr>
            </a:lvl9pPr>
          </a:lstStyle>
          <a:p>
            <a:pPr defTabSz="1751511">
              <a:defRPr/>
            </a:pPr>
            <a:r>
              <a:rPr lang="en-US" sz="2950" b="1" kern="0" dirty="0">
                <a:solidFill>
                  <a:schemeClr val="bg1"/>
                </a:solidFill>
                <a:latin typeface="Montserrat"/>
              </a:rPr>
              <a:t>4. Model Comparison</a:t>
            </a:r>
          </a:p>
        </p:txBody>
      </p:sp>
      <p:pic>
        <p:nvPicPr>
          <p:cNvPr id="39" name="Graphic 38" descr="Lights On outline">
            <a:extLst>
              <a:ext uri="{FF2B5EF4-FFF2-40B4-BE49-F238E27FC236}">
                <a16:creationId xmlns:a16="http://schemas.microsoft.com/office/drawing/2014/main" id="{961C294F-B96F-AE42-3F48-6AE5A1B01BF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699053" y="15298109"/>
            <a:ext cx="868303" cy="868303"/>
          </a:xfrm>
          <a:prstGeom prst="rect">
            <a:avLst/>
          </a:prstGeom>
        </p:spPr>
      </p:pic>
      <p:sp>
        <p:nvSpPr>
          <p:cNvPr id="40" name="Parallelogram 39">
            <a:extLst>
              <a:ext uri="{FF2B5EF4-FFF2-40B4-BE49-F238E27FC236}">
                <a16:creationId xmlns:a16="http://schemas.microsoft.com/office/drawing/2014/main" id="{371E1DDD-A110-8535-C8D3-05EAB8F83658}"/>
              </a:ext>
            </a:extLst>
          </p:cNvPr>
          <p:cNvSpPr/>
          <p:nvPr/>
        </p:nvSpPr>
        <p:spPr>
          <a:xfrm>
            <a:off x="13805843" y="15480152"/>
            <a:ext cx="5831751" cy="504216"/>
          </a:xfrm>
          <a:prstGeom prst="parallelogram">
            <a:avLst>
              <a:gd name="adj" fmla="val 25000"/>
            </a:avLst>
          </a:prstGeom>
          <a:solidFill>
            <a:srgbClr val="202E50"/>
          </a:solidFill>
          <a:ln w="19050" cap="sq" cmpd="sng" algn="ctr">
            <a:noFill/>
            <a:prstDash val="solid"/>
            <a:miter lim="800000"/>
          </a:ln>
          <a:effectLst/>
        </p:spPr>
        <p:txBody>
          <a:bodyPr rot="0" spcFirstLastPara="0" vertOverflow="overflow" horzOverflow="overflow" vert="horz" wrap="square" lIns="0" tIns="0" rIns="0" bIns="17978" numCol="1" spcCol="0" rtlCol="0" fromWordArt="0" anchor="ctr" anchorCtr="0" forceAA="0" compatLnSpc="1">
            <a:prstTxWarp prst="textNoShape">
              <a:avLst/>
            </a:prstTxWarp>
            <a:noAutofit/>
          </a:bodyPr>
          <a:lstStyle>
            <a:defPPr>
              <a:defRPr lang="en-US"/>
            </a:defPPr>
            <a:lvl1pPr marL="0" algn="l" defTabSz="457222" rtl="0" eaLnBrk="1" latinLnBrk="0" hangingPunct="1">
              <a:defRPr sz="1800" kern="1200">
                <a:solidFill>
                  <a:schemeClr val="tx1"/>
                </a:solidFill>
                <a:latin typeface="+mn-lt"/>
                <a:ea typeface="+mn-ea"/>
                <a:cs typeface="+mn-cs"/>
              </a:defRPr>
            </a:lvl1pPr>
            <a:lvl2pPr marL="457222" algn="l" defTabSz="457222" rtl="0" eaLnBrk="1" latinLnBrk="0" hangingPunct="1">
              <a:defRPr sz="1800" kern="1200">
                <a:solidFill>
                  <a:schemeClr val="tx1"/>
                </a:solidFill>
                <a:latin typeface="+mn-lt"/>
                <a:ea typeface="+mn-ea"/>
                <a:cs typeface="+mn-cs"/>
              </a:defRPr>
            </a:lvl2pPr>
            <a:lvl3pPr marL="914445" algn="l" defTabSz="457222" rtl="0" eaLnBrk="1" latinLnBrk="0" hangingPunct="1">
              <a:defRPr sz="1800" kern="1200">
                <a:solidFill>
                  <a:schemeClr val="tx1"/>
                </a:solidFill>
                <a:latin typeface="+mn-lt"/>
                <a:ea typeface="+mn-ea"/>
                <a:cs typeface="+mn-cs"/>
              </a:defRPr>
            </a:lvl3pPr>
            <a:lvl4pPr marL="1371667" algn="l" defTabSz="457222" rtl="0" eaLnBrk="1" latinLnBrk="0" hangingPunct="1">
              <a:defRPr sz="1800" kern="1200">
                <a:solidFill>
                  <a:schemeClr val="tx1"/>
                </a:solidFill>
                <a:latin typeface="+mn-lt"/>
                <a:ea typeface="+mn-ea"/>
                <a:cs typeface="+mn-cs"/>
              </a:defRPr>
            </a:lvl4pPr>
            <a:lvl5pPr marL="1828890" algn="l" defTabSz="457222" rtl="0" eaLnBrk="1" latinLnBrk="0" hangingPunct="1">
              <a:defRPr sz="1800" kern="1200">
                <a:solidFill>
                  <a:schemeClr val="tx1"/>
                </a:solidFill>
                <a:latin typeface="+mn-lt"/>
                <a:ea typeface="+mn-ea"/>
                <a:cs typeface="+mn-cs"/>
              </a:defRPr>
            </a:lvl5pPr>
            <a:lvl6pPr marL="2286112" algn="l" defTabSz="457222" rtl="0" eaLnBrk="1" latinLnBrk="0" hangingPunct="1">
              <a:defRPr sz="1800" kern="1200">
                <a:solidFill>
                  <a:schemeClr val="tx1"/>
                </a:solidFill>
                <a:latin typeface="+mn-lt"/>
                <a:ea typeface="+mn-ea"/>
                <a:cs typeface="+mn-cs"/>
              </a:defRPr>
            </a:lvl6pPr>
            <a:lvl7pPr marL="2743333" algn="l" defTabSz="457222" rtl="0" eaLnBrk="1" latinLnBrk="0" hangingPunct="1">
              <a:defRPr sz="1800" kern="1200">
                <a:solidFill>
                  <a:schemeClr val="tx1"/>
                </a:solidFill>
                <a:latin typeface="+mn-lt"/>
                <a:ea typeface="+mn-ea"/>
                <a:cs typeface="+mn-cs"/>
              </a:defRPr>
            </a:lvl7pPr>
            <a:lvl8pPr marL="3200557" algn="l" defTabSz="457222" rtl="0" eaLnBrk="1" latinLnBrk="0" hangingPunct="1">
              <a:defRPr sz="1800" kern="1200">
                <a:solidFill>
                  <a:schemeClr val="tx1"/>
                </a:solidFill>
                <a:latin typeface="+mn-lt"/>
                <a:ea typeface="+mn-ea"/>
                <a:cs typeface="+mn-cs"/>
              </a:defRPr>
            </a:lvl8pPr>
            <a:lvl9pPr marL="3657779" algn="l" defTabSz="457222" rtl="0" eaLnBrk="1" latinLnBrk="0" hangingPunct="1">
              <a:defRPr sz="1800" kern="1200">
                <a:solidFill>
                  <a:schemeClr val="tx1"/>
                </a:solidFill>
                <a:latin typeface="+mn-lt"/>
                <a:ea typeface="+mn-ea"/>
                <a:cs typeface="+mn-cs"/>
              </a:defRPr>
            </a:lvl9pPr>
          </a:lstStyle>
          <a:p>
            <a:pPr defTabSz="1751511">
              <a:defRPr/>
            </a:pPr>
            <a:r>
              <a:rPr lang="en-US" sz="2950" b="1" kern="0" dirty="0">
                <a:solidFill>
                  <a:schemeClr val="bg1"/>
                </a:solidFill>
                <a:latin typeface="Montserrat"/>
              </a:rPr>
              <a:t>5. Isotope stories to tell</a:t>
            </a:r>
          </a:p>
        </p:txBody>
      </p:sp>
      <p:sp>
        <p:nvSpPr>
          <p:cNvPr id="41" name="TextBox 40">
            <a:extLst>
              <a:ext uri="{FF2B5EF4-FFF2-40B4-BE49-F238E27FC236}">
                <a16:creationId xmlns:a16="http://schemas.microsoft.com/office/drawing/2014/main" id="{FDC79C41-E0D1-FF0C-ECBD-132B0BAC9350}"/>
              </a:ext>
            </a:extLst>
          </p:cNvPr>
          <p:cNvSpPr txBox="1"/>
          <p:nvPr/>
        </p:nvSpPr>
        <p:spPr>
          <a:xfrm>
            <a:off x="1228471" y="39343259"/>
            <a:ext cx="235253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b="1">
                <a:solidFill>
                  <a:schemeClr val="bg1"/>
                </a:solidFill>
                <a:latin typeface="Montserrat"/>
              </a:rPr>
              <a:t>Places</a:t>
            </a:r>
          </a:p>
        </p:txBody>
      </p:sp>
      <p:sp>
        <p:nvSpPr>
          <p:cNvPr id="52" name="TextBox 51">
            <a:extLst>
              <a:ext uri="{FF2B5EF4-FFF2-40B4-BE49-F238E27FC236}">
                <a16:creationId xmlns:a16="http://schemas.microsoft.com/office/drawing/2014/main" id="{B3BB0215-50AE-D074-5F9D-B55667A567E8}"/>
              </a:ext>
            </a:extLst>
          </p:cNvPr>
          <p:cNvSpPr txBox="1"/>
          <p:nvPr/>
        </p:nvSpPr>
        <p:spPr>
          <a:xfrm>
            <a:off x="1193641" y="40028816"/>
            <a:ext cx="5833982"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aseline="30000" dirty="0">
                <a:solidFill>
                  <a:schemeClr val="bg1"/>
                </a:solidFill>
                <a:ea typeface="+mn-lt"/>
                <a:cs typeface="+mn-lt"/>
              </a:rPr>
              <a:t>1</a:t>
            </a:r>
            <a:r>
              <a:rPr lang="en-US" sz="2000" dirty="0">
                <a:solidFill>
                  <a:schemeClr val="bg1"/>
                </a:solidFill>
                <a:ea typeface="+mn-lt"/>
                <a:cs typeface="+mn-lt"/>
              </a:rPr>
              <a:t>Institute of Arctic and Alpine Research, University of Colorado Boulder, Boulder, CO 80309, USA</a:t>
            </a:r>
            <a:endParaRPr lang="en-US" sz="2000" dirty="0">
              <a:solidFill>
                <a:schemeClr val="bg1"/>
              </a:solidFill>
              <a:cs typeface="Calibri"/>
            </a:endParaRPr>
          </a:p>
          <a:p>
            <a:r>
              <a:rPr lang="en-US" sz="2000" baseline="30000" dirty="0">
                <a:solidFill>
                  <a:schemeClr val="bg1"/>
                </a:solidFill>
                <a:ea typeface="+mn-lt"/>
                <a:cs typeface="+mn-lt"/>
              </a:rPr>
              <a:t>2</a:t>
            </a:r>
            <a:r>
              <a:rPr lang="en-US" sz="2000" dirty="0">
                <a:solidFill>
                  <a:schemeClr val="bg1"/>
                </a:solidFill>
                <a:ea typeface="+mn-lt"/>
                <a:cs typeface="+mn-lt"/>
              </a:rPr>
              <a:t>Department of Geological Sciences University of Colorado Boulder, Boulder, CO 80309, USA</a:t>
            </a:r>
            <a:endParaRPr lang="en-US" sz="2000" dirty="0">
              <a:solidFill>
                <a:schemeClr val="bg1"/>
              </a:solidFill>
              <a:cs typeface="Calibri"/>
            </a:endParaRPr>
          </a:p>
          <a:p>
            <a:r>
              <a:rPr lang="en-US" sz="2000" baseline="30000" dirty="0">
                <a:solidFill>
                  <a:schemeClr val="bg1"/>
                </a:solidFill>
                <a:ea typeface="+mn-lt"/>
                <a:cs typeface="+mn-lt"/>
              </a:rPr>
              <a:t>3</a:t>
            </a:r>
            <a:r>
              <a:rPr lang="en-US" sz="2000" dirty="0">
                <a:solidFill>
                  <a:schemeClr val="bg1"/>
                </a:solidFill>
                <a:ea typeface="+mn-lt"/>
                <a:cs typeface="+mn-lt"/>
              </a:rPr>
              <a:t>Geophysical Institute, University of Bergen and </a:t>
            </a:r>
            <a:r>
              <a:rPr lang="en-US" sz="2000" dirty="0" err="1">
                <a:solidFill>
                  <a:schemeClr val="bg1"/>
                </a:solidFill>
                <a:ea typeface="+mn-lt"/>
                <a:cs typeface="+mn-lt"/>
              </a:rPr>
              <a:t>Bjerknes</a:t>
            </a:r>
            <a:r>
              <a:rPr lang="en-US" sz="2000" dirty="0">
                <a:solidFill>
                  <a:schemeClr val="bg1"/>
                </a:solidFill>
                <a:ea typeface="+mn-lt"/>
                <a:cs typeface="+mn-lt"/>
              </a:rPr>
              <a:t> Centre for Climate Research, Bergen, 5020, Norway</a:t>
            </a:r>
            <a:endParaRPr lang="en-US" sz="2000" dirty="0">
              <a:solidFill>
                <a:schemeClr val="bg1"/>
              </a:solidFill>
              <a:cs typeface="Calibri"/>
            </a:endParaRPr>
          </a:p>
          <a:p>
            <a:r>
              <a:rPr lang="en-US" sz="2000" baseline="30000" dirty="0">
                <a:solidFill>
                  <a:schemeClr val="bg1"/>
                </a:solidFill>
                <a:ea typeface="+mn-lt"/>
                <a:cs typeface="+mn-lt"/>
              </a:rPr>
              <a:t>4</a:t>
            </a:r>
            <a:r>
              <a:rPr lang="en-US" sz="2000" dirty="0">
                <a:solidFill>
                  <a:schemeClr val="bg1"/>
                </a:solidFill>
                <a:ea typeface="+mn-lt"/>
                <a:cs typeface="+mn-lt"/>
              </a:rPr>
              <a:t>University of Liège, Belgium</a:t>
            </a:r>
            <a:endParaRPr lang="en-US" sz="2000" dirty="0">
              <a:solidFill>
                <a:schemeClr val="bg1"/>
              </a:solidFill>
              <a:cs typeface="Calibri"/>
            </a:endParaRPr>
          </a:p>
        </p:txBody>
      </p:sp>
      <p:pic>
        <p:nvPicPr>
          <p:cNvPr id="55" name="Picture 55" descr="Chart&#10;&#10;Description automatically generated">
            <a:extLst>
              <a:ext uri="{FF2B5EF4-FFF2-40B4-BE49-F238E27FC236}">
                <a16:creationId xmlns:a16="http://schemas.microsoft.com/office/drawing/2014/main" id="{DFE25F05-A7D5-60DB-7F40-E7E60BE5C745}"/>
              </a:ext>
            </a:extLst>
          </p:cNvPr>
          <p:cNvPicPr>
            <a:picLocks noChangeAspect="1"/>
          </p:cNvPicPr>
          <p:nvPr/>
        </p:nvPicPr>
        <p:blipFill>
          <a:blip r:embed="rId14"/>
          <a:stretch>
            <a:fillRect/>
          </a:stretch>
        </p:blipFill>
        <p:spPr>
          <a:xfrm>
            <a:off x="7459503" y="24845728"/>
            <a:ext cx="4670052" cy="2764093"/>
          </a:xfrm>
          <a:prstGeom prst="rect">
            <a:avLst/>
          </a:prstGeom>
        </p:spPr>
      </p:pic>
      <p:pic>
        <p:nvPicPr>
          <p:cNvPr id="56" name="Picture 56" descr="Map&#10;&#10;Description automatically generated">
            <a:extLst>
              <a:ext uri="{FF2B5EF4-FFF2-40B4-BE49-F238E27FC236}">
                <a16:creationId xmlns:a16="http://schemas.microsoft.com/office/drawing/2014/main" id="{BAC2D6A4-9FE1-4BA5-59D2-0FC72BDEE467}"/>
              </a:ext>
            </a:extLst>
          </p:cNvPr>
          <p:cNvPicPr>
            <a:picLocks noChangeAspect="1"/>
          </p:cNvPicPr>
          <p:nvPr/>
        </p:nvPicPr>
        <p:blipFill>
          <a:blip r:embed="rId15"/>
          <a:stretch>
            <a:fillRect/>
          </a:stretch>
        </p:blipFill>
        <p:spPr>
          <a:xfrm>
            <a:off x="8117545" y="15097258"/>
            <a:ext cx="3778989" cy="7916318"/>
          </a:xfrm>
          <a:prstGeom prst="rect">
            <a:avLst/>
          </a:prstGeom>
        </p:spPr>
      </p:pic>
      <p:pic>
        <p:nvPicPr>
          <p:cNvPr id="2" name="Picture 3" descr="A picture containing text, transport, wheel&#10;&#10;Description automatically generated">
            <a:extLst>
              <a:ext uri="{FF2B5EF4-FFF2-40B4-BE49-F238E27FC236}">
                <a16:creationId xmlns:a16="http://schemas.microsoft.com/office/drawing/2014/main" id="{1567754E-97B1-B6B9-17CB-61A4208B664E}"/>
              </a:ext>
            </a:extLst>
          </p:cNvPr>
          <p:cNvPicPr>
            <a:picLocks noChangeAspect="1"/>
          </p:cNvPicPr>
          <p:nvPr/>
        </p:nvPicPr>
        <p:blipFill>
          <a:blip r:embed="rId16"/>
          <a:stretch>
            <a:fillRect/>
          </a:stretch>
        </p:blipFill>
        <p:spPr>
          <a:xfrm>
            <a:off x="22498747" y="41487007"/>
            <a:ext cx="1277426" cy="1290011"/>
          </a:xfrm>
          <a:prstGeom prst="rect">
            <a:avLst/>
          </a:prstGeom>
        </p:spPr>
      </p:pic>
      <p:pic>
        <p:nvPicPr>
          <p:cNvPr id="6" name="Picture 8" descr="Diagram, calendar&#10;&#10;Description automatically generated">
            <a:extLst>
              <a:ext uri="{FF2B5EF4-FFF2-40B4-BE49-F238E27FC236}">
                <a16:creationId xmlns:a16="http://schemas.microsoft.com/office/drawing/2014/main" id="{6AA39C5E-7CA7-F071-DC1D-218AB19FE5AD}"/>
              </a:ext>
            </a:extLst>
          </p:cNvPr>
          <p:cNvPicPr>
            <a:picLocks noChangeAspect="1"/>
          </p:cNvPicPr>
          <p:nvPr/>
        </p:nvPicPr>
        <p:blipFill>
          <a:blip r:embed="rId17"/>
          <a:stretch>
            <a:fillRect/>
          </a:stretch>
        </p:blipFill>
        <p:spPr>
          <a:xfrm>
            <a:off x="7730199" y="40544567"/>
            <a:ext cx="2506553" cy="2288044"/>
          </a:xfrm>
          <a:prstGeom prst="rect">
            <a:avLst/>
          </a:prstGeom>
        </p:spPr>
      </p:pic>
      <p:pic>
        <p:nvPicPr>
          <p:cNvPr id="9" name="Picture 10" descr="A picture containing text&#10;&#10;Description automatically generated">
            <a:extLst>
              <a:ext uri="{FF2B5EF4-FFF2-40B4-BE49-F238E27FC236}">
                <a16:creationId xmlns:a16="http://schemas.microsoft.com/office/drawing/2014/main" id="{0099A6D6-C803-2FB9-D322-C59FFE9C6449}"/>
              </a:ext>
            </a:extLst>
          </p:cNvPr>
          <p:cNvPicPr>
            <a:picLocks noChangeAspect="1"/>
          </p:cNvPicPr>
          <p:nvPr/>
        </p:nvPicPr>
        <p:blipFill>
          <a:blip r:embed="rId18"/>
          <a:stretch>
            <a:fillRect/>
          </a:stretch>
        </p:blipFill>
        <p:spPr>
          <a:xfrm>
            <a:off x="7769059" y="39358810"/>
            <a:ext cx="4965752" cy="1031520"/>
          </a:xfrm>
          <a:prstGeom prst="rect">
            <a:avLst/>
          </a:prstGeom>
        </p:spPr>
      </p:pic>
      <p:sp>
        <p:nvSpPr>
          <p:cNvPr id="13" name="TextBox 12">
            <a:extLst>
              <a:ext uri="{FF2B5EF4-FFF2-40B4-BE49-F238E27FC236}">
                <a16:creationId xmlns:a16="http://schemas.microsoft.com/office/drawing/2014/main" id="{72ECFD03-161C-1270-DFB6-6CB8FC038D72}"/>
              </a:ext>
            </a:extLst>
          </p:cNvPr>
          <p:cNvSpPr txBox="1"/>
          <p:nvPr/>
        </p:nvSpPr>
        <p:spPr>
          <a:xfrm>
            <a:off x="13225637" y="39343259"/>
            <a:ext cx="34016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b="1">
                <a:solidFill>
                  <a:schemeClr val="bg1"/>
                </a:solidFill>
                <a:latin typeface="Montserrat"/>
              </a:rPr>
              <a:t>References</a:t>
            </a:r>
          </a:p>
        </p:txBody>
      </p:sp>
      <p:pic>
        <p:nvPicPr>
          <p:cNvPr id="31" name="Picture 30" descr="A picture containing arrow&#10;&#10;Description automatically generated">
            <a:extLst>
              <a:ext uri="{FF2B5EF4-FFF2-40B4-BE49-F238E27FC236}">
                <a16:creationId xmlns:a16="http://schemas.microsoft.com/office/drawing/2014/main" id="{2DA5EA31-A968-C9F7-B3B3-1DA9747CDB6D}"/>
              </a:ext>
            </a:extLst>
          </p:cNvPr>
          <p:cNvPicPr>
            <a:picLocks noChangeAspect="1"/>
          </p:cNvPicPr>
          <p:nvPr/>
        </p:nvPicPr>
        <p:blipFill>
          <a:blip r:embed="rId19"/>
          <a:stretch>
            <a:fillRect/>
          </a:stretch>
        </p:blipFill>
        <p:spPr>
          <a:xfrm>
            <a:off x="23878883" y="606318"/>
            <a:ext cx="6356650" cy="6343937"/>
          </a:xfrm>
          <a:prstGeom prst="rect">
            <a:avLst/>
          </a:prstGeom>
        </p:spPr>
      </p:pic>
      <p:pic>
        <p:nvPicPr>
          <p:cNvPr id="47" name="Picture 46" descr="Logo&#10;&#10;Description automatically generated">
            <a:extLst>
              <a:ext uri="{FF2B5EF4-FFF2-40B4-BE49-F238E27FC236}">
                <a16:creationId xmlns:a16="http://schemas.microsoft.com/office/drawing/2014/main" id="{B75DE73B-5F54-B224-556C-51870BE15EA3}"/>
              </a:ext>
            </a:extLst>
          </p:cNvPr>
          <p:cNvPicPr>
            <a:picLocks noChangeAspect="1"/>
          </p:cNvPicPr>
          <p:nvPr/>
        </p:nvPicPr>
        <p:blipFill>
          <a:blip r:embed="rId20"/>
          <a:stretch>
            <a:fillRect/>
          </a:stretch>
        </p:blipFill>
        <p:spPr>
          <a:xfrm>
            <a:off x="10522083" y="40390330"/>
            <a:ext cx="2485253" cy="2464542"/>
          </a:xfrm>
          <a:prstGeom prst="rect">
            <a:avLst/>
          </a:prstGeom>
        </p:spPr>
      </p:pic>
      <p:cxnSp>
        <p:nvCxnSpPr>
          <p:cNvPr id="58" name="Straight Connector 57">
            <a:extLst>
              <a:ext uri="{FF2B5EF4-FFF2-40B4-BE49-F238E27FC236}">
                <a16:creationId xmlns:a16="http://schemas.microsoft.com/office/drawing/2014/main" id="{2C3348C8-BF40-2147-2B16-5F415E67BB23}"/>
              </a:ext>
            </a:extLst>
          </p:cNvPr>
          <p:cNvCxnSpPr>
            <a:cxnSpLocks/>
          </p:cNvCxnSpPr>
          <p:nvPr/>
        </p:nvCxnSpPr>
        <p:spPr>
          <a:xfrm>
            <a:off x="12379846" y="15358394"/>
            <a:ext cx="0" cy="15015901"/>
          </a:xfrm>
          <a:prstGeom prst="line">
            <a:avLst/>
          </a:prstGeom>
          <a:ln/>
        </p:spPr>
        <p:style>
          <a:lnRef idx="3">
            <a:schemeClr val="accent4"/>
          </a:lnRef>
          <a:fillRef idx="0">
            <a:schemeClr val="accent4"/>
          </a:fillRef>
          <a:effectRef idx="2">
            <a:schemeClr val="accent4"/>
          </a:effectRef>
          <a:fontRef idx="minor">
            <a:schemeClr val="tx1"/>
          </a:fontRef>
        </p:style>
      </p:cxnSp>
      <p:sp>
        <p:nvSpPr>
          <p:cNvPr id="18" name="TextBox 17">
            <a:extLst>
              <a:ext uri="{FF2B5EF4-FFF2-40B4-BE49-F238E27FC236}">
                <a16:creationId xmlns:a16="http://schemas.microsoft.com/office/drawing/2014/main" id="{486F8119-B13B-9A8B-0F65-3897708F6BA4}"/>
              </a:ext>
            </a:extLst>
          </p:cNvPr>
          <p:cNvSpPr txBox="1"/>
          <p:nvPr/>
        </p:nvSpPr>
        <p:spPr>
          <a:xfrm>
            <a:off x="25550280" y="39354451"/>
            <a:ext cx="265263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b="1">
                <a:solidFill>
                  <a:schemeClr val="bg1"/>
                </a:solidFill>
                <a:latin typeface="Montserrat"/>
              </a:rPr>
              <a:t>Download</a:t>
            </a:r>
          </a:p>
        </p:txBody>
      </p:sp>
      <p:sp>
        <p:nvSpPr>
          <p:cNvPr id="24" name="TextBox 23">
            <a:extLst>
              <a:ext uri="{FF2B5EF4-FFF2-40B4-BE49-F238E27FC236}">
                <a16:creationId xmlns:a16="http://schemas.microsoft.com/office/drawing/2014/main" id="{8AAA8F1C-3091-F481-B083-4CF1462E2742}"/>
              </a:ext>
            </a:extLst>
          </p:cNvPr>
          <p:cNvSpPr txBox="1"/>
          <p:nvPr/>
        </p:nvSpPr>
        <p:spPr>
          <a:xfrm>
            <a:off x="24107469" y="42397280"/>
            <a:ext cx="5011979" cy="372163"/>
          </a:xfrm>
          <a:prstGeom prst="rect">
            <a:avLst/>
          </a:prstGeom>
          <a:noFill/>
          <a:ln w="19050" cap="sq">
            <a:noFill/>
            <a:miter lim="800000"/>
          </a:ln>
        </p:spPr>
        <p:txBody>
          <a:bodyPr wrap="square" lIns="0" tIns="0" rIns="0" bIns="0" rtlCol="0" anchor="t" anchorCtr="0">
            <a:noAutofit/>
          </a:bodyPr>
          <a:lstStyle>
            <a:defPPr>
              <a:defRPr lang="en-US"/>
            </a:defPPr>
            <a:lvl1pPr marL="0" algn="l" defTabSz="457222" rtl="0" eaLnBrk="1" latinLnBrk="0" hangingPunct="1">
              <a:defRPr sz="1800" kern="1200">
                <a:solidFill>
                  <a:schemeClr val="tx1"/>
                </a:solidFill>
                <a:latin typeface="+mn-lt"/>
                <a:ea typeface="+mn-ea"/>
                <a:cs typeface="+mn-cs"/>
              </a:defRPr>
            </a:lvl1pPr>
            <a:lvl2pPr marL="457222" algn="l" defTabSz="457222" rtl="0" eaLnBrk="1" latinLnBrk="0" hangingPunct="1">
              <a:defRPr sz="1800" kern="1200">
                <a:solidFill>
                  <a:schemeClr val="tx1"/>
                </a:solidFill>
                <a:latin typeface="+mn-lt"/>
                <a:ea typeface="+mn-ea"/>
                <a:cs typeface="+mn-cs"/>
              </a:defRPr>
            </a:lvl2pPr>
            <a:lvl3pPr marL="914445" algn="l" defTabSz="457222" rtl="0" eaLnBrk="1" latinLnBrk="0" hangingPunct="1">
              <a:defRPr sz="1800" kern="1200">
                <a:solidFill>
                  <a:schemeClr val="tx1"/>
                </a:solidFill>
                <a:latin typeface="+mn-lt"/>
                <a:ea typeface="+mn-ea"/>
                <a:cs typeface="+mn-cs"/>
              </a:defRPr>
            </a:lvl3pPr>
            <a:lvl4pPr marL="1371667" algn="l" defTabSz="457222" rtl="0" eaLnBrk="1" latinLnBrk="0" hangingPunct="1">
              <a:defRPr sz="1800" kern="1200">
                <a:solidFill>
                  <a:schemeClr val="tx1"/>
                </a:solidFill>
                <a:latin typeface="+mn-lt"/>
                <a:ea typeface="+mn-ea"/>
                <a:cs typeface="+mn-cs"/>
              </a:defRPr>
            </a:lvl4pPr>
            <a:lvl5pPr marL="1828890" algn="l" defTabSz="457222" rtl="0" eaLnBrk="1" latinLnBrk="0" hangingPunct="1">
              <a:defRPr sz="1800" kern="1200">
                <a:solidFill>
                  <a:schemeClr val="tx1"/>
                </a:solidFill>
                <a:latin typeface="+mn-lt"/>
                <a:ea typeface="+mn-ea"/>
                <a:cs typeface="+mn-cs"/>
              </a:defRPr>
            </a:lvl5pPr>
            <a:lvl6pPr marL="2286112" algn="l" defTabSz="457222" rtl="0" eaLnBrk="1" latinLnBrk="0" hangingPunct="1">
              <a:defRPr sz="1800" kern="1200">
                <a:solidFill>
                  <a:schemeClr val="tx1"/>
                </a:solidFill>
                <a:latin typeface="+mn-lt"/>
                <a:ea typeface="+mn-ea"/>
                <a:cs typeface="+mn-cs"/>
              </a:defRPr>
            </a:lvl6pPr>
            <a:lvl7pPr marL="2743333" algn="l" defTabSz="457222" rtl="0" eaLnBrk="1" latinLnBrk="0" hangingPunct="1">
              <a:defRPr sz="1800" kern="1200">
                <a:solidFill>
                  <a:schemeClr val="tx1"/>
                </a:solidFill>
                <a:latin typeface="+mn-lt"/>
                <a:ea typeface="+mn-ea"/>
                <a:cs typeface="+mn-cs"/>
              </a:defRPr>
            </a:lvl7pPr>
            <a:lvl8pPr marL="3200557" algn="l" defTabSz="457222" rtl="0" eaLnBrk="1" latinLnBrk="0" hangingPunct="1">
              <a:defRPr sz="1800" kern="1200">
                <a:solidFill>
                  <a:schemeClr val="tx1"/>
                </a:solidFill>
                <a:latin typeface="+mn-lt"/>
                <a:ea typeface="+mn-ea"/>
                <a:cs typeface="+mn-cs"/>
              </a:defRPr>
            </a:lvl8pPr>
            <a:lvl9pPr marL="3657779" algn="l" defTabSz="457222" rtl="0" eaLnBrk="1" latinLnBrk="0" hangingPunct="1">
              <a:defRPr sz="1800" kern="1200">
                <a:solidFill>
                  <a:schemeClr val="tx1"/>
                </a:solidFill>
                <a:latin typeface="+mn-lt"/>
                <a:ea typeface="+mn-ea"/>
                <a:cs typeface="+mn-cs"/>
              </a:defRPr>
            </a:lvl9pPr>
          </a:lstStyle>
          <a:p>
            <a:pPr defTabSz="1751511"/>
            <a:r>
              <a:rPr lang="en-US" sz="2400">
                <a:solidFill>
                  <a:schemeClr val="accent4"/>
                </a:solidFill>
                <a:latin typeface="Montserrat"/>
                <a:ea typeface="+mn-lt"/>
                <a:cs typeface="+mn-lt"/>
              </a:rPr>
              <a:t>Kevin.Rozmiarek@Colorado.edu</a:t>
            </a:r>
            <a:endParaRPr lang="en-GB" sz="2400" baseline="30000">
              <a:solidFill>
                <a:schemeClr val="accent4"/>
              </a:solidFill>
              <a:latin typeface="Montserrat"/>
              <a:cs typeface="Calibri"/>
            </a:endParaRPr>
          </a:p>
        </p:txBody>
      </p:sp>
      <p:sp>
        <p:nvSpPr>
          <p:cNvPr id="27" name="TextBox 26">
            <a:extLst>
              <a:ext uri="{FF2B5EF4-FFF2-40B4-BE49-F238E27FC236}">
                <a16:creationId xmlns:a16="http://schemas.microsoft.com/office/drawing/2014/main" id="{FA7F24F5-654C-1E3D-8838-C3530135D376}"/>
              </a:ext>
            </a:extLst>
          </p:cNvPr>
          <p:cNvSpPr txBox="1"/>
          <p:nvPr/>
        </p:nvSpPr>
        <p:spPr>
          <a:xfrm>
            <a:off x="1628602" y="15984368"/>
            <a:ext cx="6247287"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Water isotopes are a useful measurement for constraining the hydrological cycle in the arctic. Here we present measurements of water-vapor isotopes for 105 flights up to 1500m above the </a:t>
            </a:r>
            <a:r>
              <a:rPr lang="en-US" sz="2400" dirty="0" err="1"/>
              <a:t>EastGRIP</a:t>
            </a:r>
            <a:r>
              <a:rPr lang="en-US" sz="2400" dirty="0"/>
              <a:t> ice core camp during the summer of 2022. We compare atmospheric profiles to the polar climate models MAR and ERA5. The results provide evidence for sublimation from the ice sheet that affects the near-surface atmosphere’s isotopic composition.</a:t>
            </a:r>
          </a:p>
        </p:txBody>
      </p:sp>
      <p:sp>
        <p:nvSpPr>
          <p:cNvPr id="30" name="TextBox 29">
            <a:extLst>
              <a:ext uri="{FF2B5EF4-FFF2-40B4-BE49-F238E27FC236}">
                <a16:creationId xmlns:a16="http://schemas.microsoft.com/office/drawing/2014/main" id="{4B8C19FD-81AE-EFFB-5731-B8FF65A1E431}"/>
              </a:ext>
            </a:extLst>
          </p:cNvPr>
          <p:cNvSpPr txBox="1"/>
          <p:nvPr/>
        </p:nvSpPr>
        <p:spPr>
          <a:xfrm>
            <a:off x="1631772" y="20744972"/>
            <a:ext cx="6247286"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dirty="0"/>
              <a:t>Water vapor is the strongest natural greenhouse gas.</a:t>
            </a:r>
          </a:p>
          <a:p>
            <a:pPr marL="342900" indent="-342900">
              <a:buFont typeface="Arial" panose="020B0604020202020204" pitchFamily="34" charset="0"/>
              <a:buChar char="•"/>
            </a:pPr>
            <a:r>
              <a:rPr lang="en-US" sz="2400" dirty="0"/>
              <a:t>It transports large amounts of energy through latent heat.</a:t>
            </a:r>
          </a:p>
          <a:p>
            <a:pPr marL="342900" indent="-342900">
              <a:buFont typeface="Arial" panose="020B0604020202020204" pitchFamily="34" charset="0"/>
              <a:buChar char="•"/>
            </a:pPr>
            <a:r>
              <a:rPr lang="en-US" sz="2400" dirty="0"/>
              <a:t>Water vapor flux to/from the ice sheet is not well understood and, by extension, its contribution to ice sheet mass balance.</a:t>
            </a:r>
          </a:p>
          <a:p>
            <a:pPr marL="342900" indent="-342900">
              <a:buFont typeface="Arial" panose="020B0604020202020204" pitchFamily="34" charset="0"/>
              <a:buChar char="•"/>
            </a:pPr>
            <a:r>
              <a:rPr lang="en-US" sz="2400" dirty="0"/>
              <a:t>The isotopic composition of water vapor is a record of physical processes that occur in the hydrologic cycle, relative to a given parcel of air.</a:t>
            </a:r>
          </a:p>
        </p:txBody>
      </p:sp>
      <p:sp>
        <p:nvSpPr>
          <p:cNvPr id="33" name="TextBox 32">
            <a:extLst>
              <a:ext uri="{FF2B5EF4-FFF2-40B4-BE49-F238E27FC236}">
                <a16:creationId xmlns:a16="http://schemas.microsoft.com/office/drawing/2014/main" id="{7356EC79-2A96-E525-BC3D-C1471355156C}"/>
              </a:ext>
            </a:extLst>
          </p:cNvPr>
          <p:cNvSpPr txBox="1"/>
          <p:nvPr/>
        </p:nvSpPr>
        <p:spPr>
          <a:xfrm>
            <a:off x="8180670" y="23132808"/>
            <a:ext cx="4199173" cy="1323439"/>
          </a:xfrm>
          <a:prstGeom prst="rect">
            <a:avLst/>
          </a:prstGeom>
          <a:noFill/>
        </p:spPr>
        <p:txBody>
          <a:bodyPr wrap="square" rtlCol="0">
            <a:spAutoFit/>
          </a:bodyPr>
          <a:lstStyle/>
          <a:p>
            <a:r>
              <a:rPr lang="en-US" sz="2000" i="1" dirty="0"/>
              <a:t>Surface melt extent for the ice sheet at the end of the campaign. Anomalies are no longer anomalous when it comes to surface melt in Greenland.</a:t>
            </a:r>
            <a:r>
              <a:rPr lang="en-US" sz="2000" i="1" baseline="30000" dirty="0"/>
              <a:t>1</a:t>
            </a:r>
          </a:p>
        </p:txBody>
      </p:sp>
      <p:sp>
        <p:nvSpPr>
          <p:cNvPr id="46" name="TextBox 45">
            <a:extLst>
              <a:ext uri="{FF2B5EF4-FFF2-40B4-BE49-F238E27FC236}">
                <a16:creationId xmlns:a16="http://schemas.microsoft.com/office/drawing/2014/main" id="{2CC5E2FC-8EB5-2095-92F9-6A9593315FC3}"/>
              </a:ext>
            </a:extLst>
          </p:cNvPr>
          <p:cNvSpPr txBox="1"/>
          <p:nvPr/>
        </p:nvSpPr>
        <p:spPr>
          <a:xfrm>
            <a:off x="19974798" y="38479282"/>
            <a:ext cx="8562766" cy="414206"/>
          </a:xfrm>
          <a:prstGeom prst="rect">
            <a:avLst/>
          </a:prstGeom>
          <a:noFill/>
        </p:spPr>
        <p:txBody>
          <a:bodyPr wrap="square" rtlCol="0">
            <a:spAutoFit/>
          </a:bodyPr>
          <a:lstStyle/>
          <a:p>
            <a:r>
              <a:rPr lang="en-US" sz="2000" i="1" dirty="0"/>
              <a:t>All flask measurements from 105 flights plotted again humidity and temperature</a:t>
            </a:r>
          </a:p>
        </p:txBody>
      </p:sp>
      <p:sp>
        <p:nvSpPr>
          <p:cNvPr id="49" name="TextBox 48">
            <a:extLst>
              <a:ext uri="{FF2B5EF4-FFF2-40B4-BE49-F238E27FC236}">
                <a16:creationId xmlns:a16="http://schemas.microsoft.com/office/drawing/2014/main" id="{1E76FC7F-A25B-7E3E-F039-8414ED2DDBEC}"/>
              </a:ext>
            </a:extLst>
          </p:cNvPr>
          <p:cNvSpPr txBox="1"/>
          <p:nvPr/>
        </p:nvSpPr>
        <p:spPr>
          <a:xfrm>
            <a:off x="18900048" y="41914276"/>
            <a:ext cx="36055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cs typeface="Calibri"/>
              </a:rPr>
              <a:t>This work is funded by NSF Polar Programs award #1833165</a:t>
            </a:r>
          </a:p>
        </p:txBody>
      </p:sp>
      <p:sp>
        <p:nvSpPr>
          <p:cNvPr id="57" name="TextBox 56">
            <a:extLst>
              <a:ext uri="{FF2B5EF4-FFF2-40B4-BE49-F238E27FC236}">
                <a16:creationId xmlns:a16="http://schemas.microsoft.com/office/drawing/2014/main" id="{9871D016-528B-CF94-46D9-B0FC057939E4}"/>
              </a:ext>
            </a:extLst>
          </p:cNvPr>
          <p:cNvSpPr txBox="1"/>
          <p:nvPr/>
        </p:nvSpPr>
        <p:spPr>
          <a:xfrm>
            <a:off x="1629364" y="25964419"/>
            <a:ext cx="6247286"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dirty="0"/>
              <a:t>Air retrieval made by a custom air-capture payload onboard a Black Swift S2 drone</a:t>
            </a:r>
          </a:p>
          <a:p>
            <a:pPr marL="342900" indent="-342900">
              <a:buFont typeface="Arial" panose="020B0604020202020204" pitchFamily="34" charset="0"/>
              <a:buChar char="•"/>
            </a:pPr>
            <a:r>
              <a:rPr lang="en-US" sz="2400" dirty="0"/>
              <a:t>Water-vapor isotope measurement made by introduction to a Picarro L2130-i calibrated across both isotopes and specific humidity</a:t>
            </a:r>
          </a:p>
          <a:p>
            <a:pPr marL="342900" indent="-342900">
              <a:buFont typeface="Arial" panose="020B0604020202020204" pitchFamily="34" charset="0"/>
              <a:buChar char="•"/>
            </a:pPr>
            <a:r>
              <a:rPr lang="en-US" sz="2400" dirty="0"/>
              <a:t>Radiosonde data taken by onboard Vaisala RSS-421</a:t>
            </a:r>
          </a:p>
          <a:p>
            <a:endParaRPr lang="en-US" sz="2400" dirty="0"/>
          </a:p>
        </p:txBody>
      </p:sp>
      <p:sp>
        <p:nvSpPr>
          <p:cNvPr id="59" name="TextBox 58">
            <a:extLst>
              <a:ext uri="{FF2B5EF4-FFF2-40B4-BE49-F238E27FC236}">
                <a16:creationId xmlns:a16="http://schemas.microsoft.com/office/drawing/2014/main" id="{F16C3419-A7BF-DD37-7B42-EA549A7915A0}"/>
              </a:ext>
            </a:extLst>
          </p:cNvPr>
          <p:cNvSpPr txBox="1"/>
          <p:nvPr/>
        </p:nvSpPr>
        <p:spPr>
          <a:xfrm>
            <a:off x="1540188" y="28760614"/>
            <a:ext cx="5146295"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dirty="0"/>
              <a:t>The Black Swift S2:</a:t>
            </a:r>
          </a:p>
          <a:p>
            <a:r>
              <a:rPr lang="en-US" sz="2400" dirty="0"/>
              <a:t>Flight ceiling: 6000m</a:t>
            </a:r>
          </a:p>
          <a:p>
            <a:r>
              <a:rPr lang="en-US" sz="2400" dirty="0"/>
              <a:t>Flight time: 110 min</a:t>
            </a:r>
          </a:p>
          <a:p>
            <a:r>
              <a:rPr lang="en-US" sz="2400" dirty="0"/>
              <a:t>Wind limit: 30 kts</a:t>
            </a:r>
          </a:p>
          <a:p>
            <a:r>
              <a:rPr lang="en-US" sz="2400" dirty="0"/>
              <a:t>Range: 90 km</a:t>
            </a:r>
          </a:p>
          <a:p>
            <a:r>
              <a:rPr lang="en-US" sz="2400" dirty="0"/>
              <a:t>Payload weight: 2.3 kg</a:t>
            </a:r>
          </a:p>
          <a:p>
            <a:r>
              <a:rPr lang="en-US" sz="2400" dirty="0"/>
              <a:t>Samples: 4-6 550 ml flasks</a:t>
            </a:r>
          </a:p>
        </p:txBody>
      </p:sp>
      <p:sp>
        <p:nvSpPr>
          <p:cNvPr id="15" name="TextBox 14">
            <a:extLst>
              <a:ext uri="{FF2B5EF4-FFF2-40B4-BE49-F238E27FC236}">
                <a16:creationId xmlns:a16="http://schemas.microsoft.com/office/drawing/2014/main" id="{EF33FE93-F0ED-53B5-D7F0-F01E01C176BF}"/>
              </a:ext>
            </a:extLst>
          </p:cNvPr>
          <p:cNvSpPr txBox="1"/>
          <p:nvPr/>
        </p:nvSpPr>
        <p:spPr>
          <a:xfrm>
            <a:off x="8103961" y="27572962"/>
            <a:ext cx="420146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i="1" dirty="0"/>
              <a:t>Estimates of loss due to sublimation range from 6% to 18% of (39 to 120 </a:t>
            </a:r>
            <a:r>
              <a:rPr lang="en-US" sz="2000" i="1" dirty="0" err="1"/>
              <a:t>gigatonnes</a:t>
            </a:r>
            <a:r>
              <a:rPr lang="en-US" sz="2000" i="1" dirty="0"/>
              <a:t>/year (Boisvert et al. 2017: 6%; Box and Steffen, 2001:18%).</a:t>
            </a:r>
            <a:r>
              <a:rPr lang="en-US" sz="2000" i="1" baseline="30000" dirty="0"/>
              <a:t>2,3</a:t>
            </a:r>
          </a:p>
        </p:txBody>
      </p:sp>
      <p:sp>
        <p:nvSpPr>
          <p:cNvPr id="42" name="Oval 41">
            <a:extLst>
              <a:ext uri="{FF2B5EF4-FFF2-40B4-BE49-F238E27FC236}">
                <a16:creationId xmlns:a16="http://schemas.microsoft.com/office/drawing/2014/main" id="{12DCD99E-4ECE-A975-0304-67AE667AFDAB}"/>
              </a:ext>
            </a:extLst>
          </p:cNvPr>
          <p:cNvSpPr/>
          <p:nvPr/>
        </p:nvSpPr>
        <p:spPr>
          <a:xfrm>
            <a:off x="10201135" y="16929248"/>
            <a:ext cx="101600" cy="1016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A3508A3-0446-0389-39B1-F65F7D5CA7E6}"/>
              </a:ext>
            </a:extLst>
          </p:cNvPr>
          <p:cNvSpPr txBox="1"/>
          <p:nvPr/>
        </p:nvSpPr>
        <p:spPr>
          <a:xfrm>
            <a:off x="9370113" y="16460236"/>
            <a:ext cx="1178271" cy="400110"/>
          </a:xfrm>
          <a:prstGeom prst="rect">
            <a:avLst/>
          </a:prstGeom>
          <a:noFill/>
        </p:spPr>
        <p:txBody>
          <a:bodyPr wrap="square" rtlCol="0">
            <a:spAutoFit/>
          </a:bodyPr>
          <a:lstStyle/>
          <a:p>
            <a:r>
              <a:rPr lang="en-US" sz="2000" dirty="0" err="1">
                <a:solidFill>
                  <a:srgbClr val="002060"/>
                </a:solidFill>
              </a:rPr>
              <a:t>EastGRIP</a:t>
            </a:r>
            <a:endParaRPr lang="en-US" sz="2000" dirty="0">
              <a:solidFill>
                <a:srgbClr val="002060"/>
              </a:solidFill>
            </a:endParaRPr>
          </a:p>
        </p:txBody>
      </p:sp>
      <p:sp>
        <p:nvSpPr>
          <p:cNvPr id="62" name="TextBox 61">
            <a:extLst>
              <a:ext uri="{FF2B5EF4-FFF2-40B4-BE49-F238E27FC236}">
                <a16:creationId xmlns:a16="http://schemas.microsoft.com/office/drawing/2014/main" id="{D97EC0F8-DE25-A6E7-4C0C-E85EF93B3D91}"/>
              </a:ext>
            </a:extLst>
          </p:cNvPr>
          <p:cNvSpPr txBox="1"/>
          <p:nvPr/>
        </p:nvSpPr>
        <p:spPr>
          <a:xfrm>
            <a:off x="15158629" y="32381249"/>
            <a:ext cx="4023738" cy="5632311"/>
          </a:xfrm>
          <a:prstGeom prst="rect">
            <a:avLst/>
          </a:prstGeom>
          <a:noFill/>
        </p:spPr>
        <p:txBody>
          <a:bodyPr wrap="square" rtlCol="0">
            <a:spAutoFit/>
          </a:bodyPr>
          <a:lstStyle/>
          <a:p>
            <a:r>
              <a:rPr lang="en-US" sz="2400" dirty="0"/>
              <a:t>Because of the Clausius-Clapeyron relation, we expect a relationship between humidity and temperature, but what of isotopes? Do we see a temperature effect like we do with precipitation?</a:t>
            </a:r>
          </a:p>
          <a:p>
            <a:endParaRPr lang="en-US" sz="2400" dirty="0"/>
          </a:p>
          <a:p>
            <a:r>
              <a:rPr lang="en-US" sz="2400" dirty="0"/>
              <a:t>We find that vapor isotopes in the atmosphere are better predicted by humidity (R=0.6) than temperature (R=0.39). The reasons why may be complex, but ice sheet sublimation likely plays a role.</a:t>
            </a:r>
          </a:p>
        </p:txBody>
      </p:sp>
      <p:sp>
        <p:nvSpPr>
          <p:cNvPr id="64" name="TextBox 63">
            <a:extLst>
              <a:ext uri="{FF2B5EF4-FFF2-40B4-BE49-F238E27FC236}">
                <a16:creationId xmlns:a16="http://schemas.microsoft.com/office/drawing/2014/main" id="{6148557A-6000-9608-D64C-75B73E864BED}"/>
              </a:ext>
            </a:extLst>
          </p:cNvPr>
          <p:cNvSpPr txBox="1"/>
          <p:nvPr/>
        </p:nvSpPr>
        <p:spPr>
          <a:xfrm>
            <a:off x="1649897" y="32470515"/>
            <a:ext cx="5831751" cy="7109639"/>
          </a:xfrm>
          <a:prstGeom prst="rect">
            <a:avLst/>
          </a:prstGeom>
          <a:noFill/>
        </p:spPr>
        <p:txBody>
          <a:bodyPr wrap="square" rtlCol="0">
            <a:spAutoFit/>
          </a:bodyPr>
          <a:lstStyle/>
          <a:p>
            <a:r>
              <a:rPr lang="en-US" sz="2400" dirty="0"/>
              <a:t>We compare the average across all 105 flights to the MAR and ERA5 models MAR is a purpose-built model for polar regions. It targets surface mass balance, air-snow interactions, and atmospheric circulation over ice sheets, including katabatic winds. ERA5 by contrast, is a global model, without MAR’s finer tuned polar modules.</a:t>
            </a:r>
          </a:p>
          <a:p>
            <a:endParaRPr lang="en-US" sz="2400" dirty="0"/>
          </a:p>
          <a:p>
            <a:r>
              <a:rPr lang="en-US" sz="2400" dirty="0"/>
              <a:t>We can draw some general conclusions here from this comparison:</a:t>
            </a:r>
          </a:p>
          <a:p>
            <a:pPr marL="342900" indent="-342900">
              <a:buFont typeface="Arial" panose="020B0604020202020204" pitchFamily="34" charset="0"/>
              <a:buChar char="•"/>
            </a:pPr>
            <a:r>
              <a:rPr lang="en-US" sz="2400" dirty="0"/>
              <a:t>At a certain altitude, all models do well</a:t>
            </a:r>
          </a:p>
          <a:p>
            <a:pPr marL="342900" indent="-342900">
              <a:buFont typeface="Arial" panose="020B0604020202020204" pitchFamily="34" charset="0"/>
              <a:buChar char="•"/>
            </a:pPr>
            <a:r>
              <a:rPr lang="en-US" sz="2400" dirty="0"/>
              <a:t>ERA misses the typical inversion height</a:t>
            </a:r>
          </a:p>
          <a:p>
            <a:pPr marL="342900" indent="-342900">
              <a:buFont typeface="Arial" panose="020B0604020202020204" pitchFamily="34" charset="0"/>
              <a:buChar char="•"/>
            </a:pPr>
            <a:r>
              <a:rPr lang="en-US" sz="2400" dirty="0"/>
              <a:t>Both models overestimate relatively humidity</a:t>
            </a:r>
          </a:p>
          <a:p>
            <a:pPr marL="342900" indent="-342900">
              <a:buFont typeface="Arial" panose="020B0604020202020204" pitchFamily="34" charset="0"/>
              <a:buChar char="•"/>
            </a:pPr>
            <a:r>
              <a:rPr lang="en-US" sz="2400" dirty="0"/>
              <a:t>Both models are poorly constrained at the surface</a:t>
            </a:r>
          </a:p>
          <a:p>
            <a:endParaRPr lang="en-US" sz="2400" dirty="0"/>
          </a:p>
          <a:p>
            <a:r>
              <a:rPr lang="en-US" sz="2400" dirty="0"/>
              <a:t>.</a:t>
            </a:r>
          </a:p>
        </p:txBody>
      </p:sp>
      <p:sp>
        <p:nvSpPr>
          <p:cNvPr id="67" name="TextBox 66">
            <a:extLst>
              <a:ext uri="{FF2B5EF4-FFF2-40B4-BE49-F238E27FC236}">
                <a16:creationId xmlns:a16="http://schemas.microsoft.com/office/drawing/2014/main" id="{8FD6CBD1-B452-2C7F-1035-8EE129F1B58E}"/>
              </a:ext>
            </a:extLst>
          </p:cNvPr>
          <p:cNvSpPr txBox="1"/>
          <p:nvPr/>
        </p:nvSpPr>
        <p:spPr>
          <a:xfrm>
            <a:off x="13354079" y="39933189"/>
            <a:ext cx="11611429" cy="2308324"/>
          </a:xfrm>
          <a:prstGeom prst="rect">
            <a:avLst/>
          </a:prstGeom>
          <a:noFill/>
        </p:spPr>
        <p:txBody>
          <a:bodyPr wrap="square" rtlCol="0">
            <a:spAutoFit/>
          </a:bodyPr>
          <a:lstStyle/>
          <a:p>
            <a:r>
              <a:rPr lang="en-US" sz="1800" baseline="30000" dirty="0">
                <a:solidFill>
                  <a:schemeClr val="bg1"/>
                </a:solidFill>
              </a:rPr>
              <a:t>1</a:t>
            </a:r>
            <a:r>
              <a:rPr lang="en-US" sz="1800" dirty="0">
                <a:solidFill>
                  <a:schemeClr val="bg1"/>
                </a:solidFill>
              </a:rPr>
              <a:t>Danish Meteorological Institute “http://polarportal.dk/</a:t>
            </a:r>
            <a:r>
              <a:rPr lang="en-US" sz="1800" dirty="0" err="1">
                <a:solidFill>
                  <a:schemeClr val="bg1"/>
                </a:solidFill>
              </a:rPr>
              <a:t>en</a:t>
            </a:r>
            <a:r>
              <a:rPr lang="en-US" sz="1800" dirty="0">
                <a:solidFill>
                  <a:schemeClr val="bg1"/>
                </a:solidFill>
              </a:rPr>
              <a:t>/</a:t>
            </a:r>
            <a:r>
              <a:rPr lang="en-US" sz="1800" dirty="0" err="1">
                <a:solidFill>
                  <a:schemeClr val="bg1"/>
                </a:solidFill>
              </a:rPr>
              <a:t>greenland</a:t>
            </a:r>
            <a:r>
              <a:rPr lang="en-US" sz="1800" dirty="0">
                <a:solidFill>
                  <a:schemeClr val="bg1"/>
                </a:solidFill>
              </a:rPr>
              <a:t>/surface-conditions/ Accessed Aug 3, 2022</a:t>
            </a:r>
          </a:p>
          <a:p>
            <a:r>
              <a:rPr lang="en-US" sz="1800" baseline="30000" dirty="0">
                <a:solidFill>
                  <a:schemeClr val="bg1"/>
                </a:solidFill>
              </a:rPr>
              <a:t>2</a:t>
            </a:r>
            <a:r>
              <a:rPr lang="en-US" sz="1800" dirty="0">
                <a:solidFill>
                  <a:schemeClr val="bg1"/>
                </a:solidFill>
              </a:rPr>
              <a:t>Boisvert, Linette N., et al. "Using remotely sensed data from AIRS to estimate the vapor flux on the Greenland ice sheet: Comparisons with observations and a regional climate model." Journal of Geophysical Research: Atmospheres 122.1 (2017): 202-229.</a:t>
            </a:r>
          </a:p>
          <a:p>
            <a:r>
              <a:rPr lang="en-US" sz="1800" baseline="30000" dirty="0">
                <a:solidFill>
                  <a:schemeClr val="bg1"/>
                </a:solidFill>
              </a:rPr>
              <a:t>3</a:t>
            </a:r>
            <a:r>
              <a:rPr lang="en-US" sz="1800" dirty="0">
                <a:solidFill>
                  <a:schemeClr val="bg1"/>
                </a:solidFill>
              </a:rPr>
              <a:t>Box, Jason E., and Konrad Steffen. "Sublimation on the Greenland ice sheet from automated weather station observations." Journal of Geophysical Research: Atmospheres 106.D24 (2001): 33965-33981.</a:t>
            </a:r>
          </a:p>
          <a:p>
            <a:endParaRPr lang="en-US" sz="1800" dirty="0">
              <a:solidFill>
                <a:schemeClr val="bg1"/>
              </a:solidFill>
            </a:endParaRPr>
          </a:p>
          <a:p>
            <a:r>
              <a:rPr lang="en-US" sz="1800" dirty="0">
                <a:solidFill>
                  <a:schemeClr val="bg1"/>
                </a:solidFill>
              </a:rPr>
              <a:t> </a:t>
            </a:r>
          </a:p>
        </p:txBody>
      </p:sp>
      <p:pic>
        <p:nvPicPr>
          <p:cNvPr id="43" name="Picture 42" descr="Chart, scatter chart&#10;&#10;Description automatically generated">
            <a:extLst>
              <a:ext uri="{FF2B5EF4-FFF2-40B4-BE49-F238E27FC236}">
                <a16:creationId xmlns:a16="http://schemas.microsoft.com/office/drawing/2014/main" id="{07E3DAD1-CC79-87A2-3758-865FFDEBED33}"/>
              </a:ext>
            </a:extLst>
          </p:cNvPr>
          <p:cNvPicPr>
            <a:picLocks noChangeAspect="1"/>
          </p:cNvPicPr>
          <p:nvPr/>
        </p:nvPicPr>
        <p:blipFill rotWithShape="1">
          <a:blip r:embed="rId21"/>
          <a:srcRect b="50508"/>
          <a:stretch/>
        </p:blipFill>
        <p:spPr>
          <a:xfrm>
            <a:off x="15449524" y="24533630"/>
            <a:ext cx="14693449" cy="5908565"/>
          </a:xfrm>
          <a:prstGeom prst="rect">
            <a:avLst/>
          </a:prstGeom>
        </p:spPr>
      </p:pic>
      <p:pic>
        <p:nvPicPr>
          <p:cNvPr id="73" name="Picture 72" descr="Chart, scatter chart&#10;&#10;Description automatically generated">
            <a:extLst>
              <a:ext uri="{FF2B5EF4-FFF2-40B4-BE49-F238E27FC236}">
                <a16:creationId xmlns:a16="http://schemas.microsoft.com/office/drawing/2014/main" id="{961377F7-DF79-C276-4767-DB61A5757F81}"/>
              </a:ext>
            </a:extLst>
          </p:cNvPr>
          <p:cNvPicPr>
            <a:picLocks noChangeAspect="1"/>
          </p:cNvPicPr>
          <p:nvPr/>
        </p:nvPicPr>
        <p:blipFill rotWithShape="1">
          <a:blip r:embed="rId22"/>
          <a:srcRect l="-283" t="243" r="33817" b="5208"/>
          <a:stretch/>
        </p:blipFill>
        <p:spPr>
          <a:xfrm>
            <a:off x="19274503" y="32136961"/>
            <a:ext cx="9963357" cy="6297583"/>
          </a:xfrm>
          <a:prstGeom prst="rect">
            <a:avLst/>
          </a:prstGeom>
        </p:spPr>
      </p:pic>
      <p:pic>
        <p:nvPicPr>
          <p:cNvPr id="69" name="Picture 68" descr="Chart, radar chart, surface chart&#10;&#10;Description automatically generated">
            <a:extLst>
              <a:ext uri="{FF2B5EF4-FFF2-40B4-BE49-F238E27FC236}">
                <a16:creationId xmlns:a16="http://schemas.microsoft.com/office/drawing/2014/main" id="{98FAE737-A03F-9DF6-A75D-43B9E232E379}"/>
              </a:ext>
            </a:extLst>
          </p:cNvPr>
          <p:cNvPicPr>
            <a:picLocks noChangeAspect="1"/>
          </p:cNvPicPr>
          <p:nvPr/>
        </p:nvPicPr>
        <p:blipFill>
          <a:blip r:embed="rId23"/>
          <a:stretch>
            <a:fillRect/>
          </a:stretch>
        </p:blipFill>
        <p:spPr>
          <a:xfrm>
            <a:off x="7775457" y="31311680"/>
            <a:ext cx="6874949" cy="6874949"/>
          </a:xfrm>
          <a:prstGeom prst="rect">
            <a:avLst/>
          </a:prstGeom>
        </p:spPr>
      </p:pic>
      <p:sp>
        <p:nvSpPr>
          <p:cNvPr id="60" name="TextBox 59">
            <a:extLst>
              <a:ext uri="{FF2B5EF4-FFF2-40B4-BE49-F238E27FC236}">
                <a16:creationId xmlns:a16="http://schemas.microsoft.com/office/drawing/2014/main" id="{8EDA7241-F005-7D31-AAF2-3062B871D007}"/>
              </a:ext>
            </a:extLst>
          </p:cNvPr>
          <p:cNvSpPr txBox="1"/>
          <p:nvPr/>
        </p:nvSpPr>
        <p:spPr>
          <a:xfrm>
            <a:off x="5473894" y="31035532"/>
            <a:ext cx="3894392" cy="400110"/>
          </a:xfrm>
          <a:prstGeom prst="rect">
            <a:avLst/>
          </a:prstGeom>
          <a:noFill/>
        </p:spPr>
        <p:txBody>
          <a:bodyPr wrap="square" rtlCol="0">
            <a:spAutoFit/>
          </a:bodyPr>
          <a:lstStyle/>
          <a:p>
            <a:r>
              <a:rPr lang="en-US" sz="2000" dirty="0"/>
              <a:t>The air capture payload</a:t>
            </a:r>
          </a:p>
        </p:txBody>
      </p:sp>
      <p:sp>
        <p:nvSpPr>
          <p:cNvPr id="76" name="TextBox 75">
            <a:extLst>
              <a:ext uri="{FF2B5EF4-FFF2-40B4-BE49-F238E27FC236}">
                <a16:creationId xmlns:a16="http://schemas.microsoft.com/office/drawing/2014/main" id="{CAB909CF-C179-A23F-E616-5414D69A0BC4}"/>
              </a:ext>
            </a:extLst>
          </p:cNvPr>
          <p:cNvSpPr txBox="1"/>
          <p:nvPr/>
        </p:nvSpPr>
        <p:spPr>
          <a:xfrm>
            <a:off x="8178154" y="38153595"/>
            <a:ext cx="6927240" cy="1015663"/>
          </a:xfrm>
          <a:prstGeom prst="rect">
            <a:avLst/>
          </a:prstGeom>
          <a:noFill/>
        </p:spPr>
        <p:txBody>
          <a:bodyPr wrap="square" rtlCol="0">
            <a:spAutoFit/>
          </a:bodyPr>
          <a:lstStyle/>
          <a:p>
            <a:r>
              <a:rPr lang="en-US" sz="2000" i="1" dirty="0"/>
              <a:t>Comparison between MAR, MAR (high resolution), ERA5, and drone observations. Observations are binned to 1m and averaged across all 105 flights in summer 2022 at EGRIP field camp.</a:t>
            </a:r>
          </a:p>
        </p:txBody>
      </p:sp>
      <p:sp>
        <p:nvSpPr>
          <p:cNvPr id="77" name="TextBox 76">
            <a:extLst>
              <a:ext uri="{FF2B5EF4-FFF2-40B4-BE49-F238E27FC236}">
                <a16:creationId xmlns:a16="http://schemas.microsoft.com/office/drawing/2014/main" id="{DC38EFD0-5046-44E8-38F8-EE9173CE6603}"/>
              </a:ext>
            </a:extLst>
          </p:cNvPr>
          <p:cNvSpPr txBox="1"/>
          <p:nvPr/>
        </p:nvSpPr>
        <p:spPr>
          <a:xfrm>
            <a:off x="25790933" y="15249001"/>
            <a:ext cx="4200331"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t>Clear sky precipitation (diamond dust) could give us high </a:t>
            </a:r>
            <a:r>
              <a:rPr lang="en-US" sz="2400" dirty="0" err="1"/>
              <a:t>dxs</a:t>
            </a:r>
            <a:r>
              <a:rPr lang="en-US" sz="2400" dirty="0"/>
              <a:t> but we don’t see it often! </a:t>
            </a:r>
          </a:p>
        </p:txBody>
      </p:sp>
      <p:cxnSp>
        <p:nvCxnSpPr>
          <p:cNvPr id="79" name="Connector: Elbow 78">
            <a:extLst>
              <a:ext uri="{FF2B5EF4-FFF2-40B4-BE49-F238E27FC236}">
                <a16:creationId xmlns:a16="http://schemas.microsoft.com/office/drawing/2014/main" id="{2CBB6784-0474-695A-88AA-4E56217A172B}"/>
              </a:ext>
            </a:extLst>
          </p:cNvPr>
          <p:cNvCxnSpPr>
            <a:cxnSpLocks/>
            <a:endCxn id="77" idx="1"/>
          </p:cNvCxnSpPr>
          <p:nvPr/>
        </p:nvCxnSpPr>
        <p:spPr>
          <a:xfrm flipV="1">
            <a:off x="24009511" y="15849166"/>
            <a:ext cx="1781422" cy="184864"/>
          </a:xfrm>
          <a:prstGeom prst="bentConnector3">
            <a:avLst/>
          </a:prstGeom>
          <a:ln w="19050">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82" name="TextBox 81">
            <a:extLst>
              <a:ext uri="{FF2B5EF4-FFF2-40B4-BE49-F238E27FC236}">
                <a16:creationId xmlns:a16="http://schemas.microsoft.com/office/drawing/2014/main" id="{96B51603-9E30-4579-099A-028B589A695E}"/>
              </a:ext>
            </a:extLst>
          </p:cNvPr>
          <p:cNvSpPr txBox="1"/>
          <p:nvPr/>
        </p:nvSpPr>
        <p:spPr>
          <a:xfrm>
            <a:off x="25913693" y="16697626"/>
            <a:ext cx="4200331"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t>Higher variability above the inversion may indicate contribution from many source locations</a:t>
            </a:r>
          </a:p>
        </p:txBody>
      </p:sp>
      <p:sp>
        <p:nvSpPr>
          <p:cNvPr id="83" name="Right Brace 82">
            <a:extLst>
              <a:ext uri="{FF2B5EF4-FFF2-40B4-BE49-F238E27FC236}">
                <a16:creationId xmlns:a16="http://schemas.microsoft.com/office/drawing/2014/main" id="{24C0795F-8D11-6F4B-7CA3-2A15DA5A5E94}"/>
              </a:ext>
            </a:extLst>
          </p:cNvPr>
          <p:cNvSpPr/>
          <p:nvPr/>
        </p:nvSpPr>
        <p:spPr>
          <a:xfrm>
            <a:off x="24052527" y="16444466"/>
            <a:ext cx="1781422" cy="1986062"/>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85" name="Picture 84" descr="Chart, radar chart&#10;&#10;Description automatically generated">
            <a:extLst>
              <a:ext uri="{FF2B5EF4-FFF2-40B4-BE49-F238E27FC236}">
                <a16:creationId xmlns:a16="http://schemas.microsoft.com/office/drawing/2014/main" id="{B2E5A2A7-9168-BC52-CC82-6D32B0790B1C}"/>
              </a:ext>
            </a:extLst>
          </p:cNvPr>
          <p:cNvPicPr>
            <a:picLocks noChangeAspect="1"/>
          </p:cNvPicPr>
          <p:nvPr/>
        </p:nvPicPr>
        <p:blipFill>
          <a:blip r:embed="rId24"/>
          <a:stretch>
            <a:fillRect/>
          </a:stretch>
        </p:blipFill>
        <p:spPr>
          <a:xfrm>
            <a:off x="25679166" y="20294845"/>
            <a:ext cx="4199619" cy="3499682"/>
          </a:xfrm>
          <a:prstGeom prst="rect">
            <a:avLst/>
          </a:prstGeom>
        </p:spPr>
      </p:pic>
      <p:sp>
        <p:nvSpPr>
          <p:cNvPr id="86" name="TextBox 85">
            <a:extLst>
              <a:ext uri="{FF2B5EF4-FFF2-40B4-BE49-F238E27FC236}">
                <a16:creationId xmlns:a16="http://schemas.microsoft.com/office/drawing/2014/main" id="{304937CE-F8D6-301B-6B9E-3A27A528E441}"/>
              </a:ext>
            </a:extLst>
          </p:cNvPr>
          <p:cNvSpPr txBox="1"/>
          <p:nvPr/>
        </p:nvSpPr>
        <p:spPr>
          <a:xfrm>
            <a:off x="25862092" y="18567470"/>
            <a:ext cx="4200331"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t>Lower variability in </a:t>
            </a:r>
            <a:r>
              <a:rPr lang="en-US" sz="2400" dirty="0" err="1"/>
              <a:t>dxs</a:t>
            </a:r>
            <a:r>
              <a:rPr lang="en-US" sz="2400" dirty="0"/>
              <a:t> may be due to this altitude’s common moisture source - the upslope katabat</a:t>
            </a:r>
          </a:p>
        </p:txBody>
      </p:sp>
      <p:cxnSp>
        <p:nvCxnSpPr>
          <p:cNvPr id="87" name="Connector: Elbow 86">
            <a:extLst>
              <a:ext uri="{FF2B5EF4-FFF2-40B4-BE49-F238E27FC236}">
                <a16:creationId xmlns:a16="http://schemas.microsoft.com/office/drawing/2014/main" id="{999CFA24-B797-CB1F-B2B6-8AE1FD9AF487}"/>
              </a:ext>
            </a:extLst>
          </p:cNvPr>
          <p:cNvCxnSpPr>
            <a:cxnSpLocks/>
            <a:endCxn id="86" idx="1"/>
          </p:cNvCxnSpPr>
          <p:nvPr/>
        </p:nvCxnSpPr>
        <p:spPr>
          <a:xfrm flipV="1">
            <a:off x="24255261" y="19352300"/>
            <a:ext cx="1606831" cy="566062"/>
          </a:xfrm>
          <a:prstGeom prst="bentConnector3">
            <a:avLst/>
          </a:prstGeom>
          <a:ln w="19050">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90" name="TextBox 89">
            <a:extLst>
              <a:ext uri="{FF2B5EF4-FFF2-40B4-BE49-F238E27FC236}">
                <a16:creationId xmlns:a16="http://schemas.microsoft.com/office/drawing/2014/main" id="{C348DAF3-DDD7-833C-2514-D4DBEA7E4E31}"/>
              </a:ext>
            </a:extLst>
          </p:cNvPr>
          <p:cNvSpPr txBox="1"/>
          <p:nvPr/>
        </p:nvSpPr>
        <p:spPr>
          <a:xfrm>
            <a:off x="26352958" y="23700329"/>
            <a:ext cx="332179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i="1" dirty="0"/>
              <a:t>Average modelled wind speed at EGRIP for summer 2022</a:t>
            </a:r>
            <a:endParaRPr lang="en-US" sz="2000" i="1" baseline="30000" dirty="0"/>
          </a:p>
        </p:txBody>
      </p:sp>
      <p:sp>
        <p:nvSpPr>
          <p:cNvPr id="91" name="TextBox 90">
            <a:extLst>
              <a:ext uri="{FF2B5EF4-FFF2-40B4-BE49-F238E27FC236}">
                <a16:creationId xmlns:a16="http://schemas.microsoft.com/office/drawing/2014/main" id="{11E716CE-1622-762D-8316-73B2F38E2F6D}"/>
              </a:ext>
            </a:extLst>
          </p:cNvPr>
          <p:cNvSpPr txBox="1"/>
          <p:nvPr/>
        </p:nvSpPr>
        <p:spPr>
          <a:xfrm>
            <a:off x="20583264" y="22148704"/>
            <a:ext cx="4465428"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err="1"/>
              <a:t>Dxs</a:t>
            </a:r>
            <a:r>
              <a:rPr lang="en-US" sz="2400" dirty="0"/>
              <a:t> is higher at the surface, indicating mixing with a non-equilibrium fractionating source, such as sublimation</a:t>
            </a:r>
          </a:p>
        </p:txBody>
      </p:sp>
      <p:sp>
        <p:nvSpPr>
          <p:cNvPr id="116" name="TextBox 115">
            <a:extLst>
              <a:ext uri="{FF2B5EF4-FFF2-40B4-BE49-F238E27FC236}">
                <a16:creationId xmlns:a16="http://schemas.microsoft.com/office/drawing/2014/main" id="{93D303C8-AA66-C00D-FB1F-C71B29AFBC79}"/>
              </a:ext>
            </a:extLst>
          </p:cNvPr>
          <p:cNvSpPr txBox="1"/>
          <p:nvPr/>
        </p:nvSpPr>
        <p:spPr>
          <a:xfrm>
            <a:off x="13973452" y="22355062"/>
            <a:ext cx="4926595"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t>Both isotopes of water vapor enrich up to the inversion at about 300 m. Both </a:t>
            </a:r>
            <a:r>
              <a:rPr lang="el-GR" sz="2400" dirty="0"/>
              <a:t>δ</a:t>
            </a:r>
            <a:r>
              <a:rPr lang="en-US" sz="2400" dirty="0"/>
              <a:t>D and </a:t>
            </a:r>
            <a:r>
              <a:rPr lang="el-GR" sz="2400" dirty="0"/>
              <a:t>δ</a:t>
            </a:r>
            <a:r>
              <a:rPr lang="el-GR" sz="2400" baseline="30000" dirty="0"/>
              <a:t>18</a:t>
            </a:r>
            <a:r>
              <a:rPr lang="en-US" sz="2400" dirty="0"/>
              <a:t>O values are depleted relative to surface snow and ice.</a:t>
            </a:r>
          </a:p>
        </p:txBody>
      </p:sp>
      <p:sp>
        <p:nvSpPr>
          <p:cNvPr id="117" name="TextBox 116">
            <a:extLst>
              <a:ext uri="{FF2B5EF4-FFF2-40B4-BE49-F238E27FC236}">
                <a16:creationId xmlns:a16="http://schemas.microsoft.com/office/drawing/2014/main" id="{10CA8991-B0F1-D52C-C53E-C913C7EB3354}"/>
              </a:ext>
            </a:extLst>
          </p:cNvPr>
          <p:cNvSpPr txBox="1"/>
          <p:nvPr/>
        </p:nvSpPr>
        <p:spPr>
          <a:xfrm>
            <a:off x="14895680" y="21527683"/>
            <a:ext cx="849771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i="1" dirty="0"/>
              <a:t>All isotopic data from 105 flights in summer 2022 at EGRIP plotted vs. altitude</a:t>
            </a:r>
            <a:endParaRPr lang="en-US" sz="2000" i="1" baseline="30000" dirty="0"/>
          </a:p>
        </p:txBody>
      </p:sp>
      <p:cxnSp>
        <p:nvCxnSpPr>
          <p:cNvPr id="119" name="Straight Arrow Connector 118">
            <a:extLst>
              <a:ext uri="{FF2B5EF4-FFF2-40B4-BE49-F238E27FC236}">
                <a16:creationId xmlns:a16="http://schemas.microsoft.com/office/drawing/2014/main" id="{2E7AF37B-FDC3-530F-40F4-57225FF26AE8}"/>
              </a:ext>
            </a:extLst>
          </p:cNvPr>
          <p:cNvCxnSpPr>
            <a:cxnSpLocks/>
          </p:cNvCxnSpPr>
          <p:nvPr/>
        </p:nvCxnSpPr>
        <p:spPr>
          <a:xfrm flipV="1">
            <a:off x="24204411" y="20324135"/>
            <a:ext cx="854265" cy="3562"/>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89B5D9A-D2BC-256B-3394-B7EAE20F4A3C}"/>
              </a:ext>
            </a:extLst>
          </p:cNvPr>
          <p:cNvCxnSpPr>
            <a:cxnSpLocks/>
          </p:cNvCxnSpPr>
          <p:nvPr/>
        </p:nvCxnSpPr>
        <p:spPr>
          <a:xfrm>
            <a:off x="25058676" y="20315093"/>
            <a:ext cx="0" cy="1909774"/>
          </a:xfrm>
          <a:prstGeom prst="line">
            <a:avLst/>
          </a:prstGeom>
          <a:ln w="19050"/>
        </p:spPr>
        <p:style>
          <a:lnRef idx="1">
            <a:schemeClr val="dk1"/>
          </a:lnRef>
          <a:fillRef idx="0">
            <a:schemeClr val="dk1"/>
          </a:fillRef>
          <a:effectRef idx="0">
            <a:schemeClr val="dk1"/>
          </a:effectRef>
          <a:fontRef idx="minor">
            <a:schemeClr val="tx1"/>
          </a:fontRef>
        </p:style>
      </p:cxnSp>
      <p:cxnSp>
        <p:nvCxnSpPr>
          <p:cNvPr id="130" name="Straight Arrow Connector 129">
            <a:extLst>
              <a:ext uri="{FF2B5EF4-FFF2-40B4-BE49-F238E27FC236}">
                <a16:creationId xmlns:a16="http://schemas.microsoft.com/office/drawing/2014/main" id="{FB102AFD-45D8-C79C-1805-6375CCBB6B83}"/>
              </a:ext>
            </a:extLst>
          </p:cNvPr>
          <p:cNvCxnSpPr>
            <a:cxnSpLocks/>
          </p:cNvCxnSpPr>
          <p:nvPr/>
        </p:nvCxnSpPr>
        <p:spPr>
          <a:xfrm>
            <a:off x="14412367" y="20959796"/>
            <a:ext cx="0" cy="1395266"/>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Connector: Elbow 133">
            <a:extLst>
              <a:ext uri="{FF2B5EF4-FFF2-40B4-BE49-F238E27FC236}">
                <a16:creationId xmlns:a16="http://schemas.microsoft.com/office/drawing/2014/main" id="{8F351186-CFC7-76FF-760A-EC69D3199E40}"/>
              </a:ext>
            </a:extLst>
          </p:cNvPr>
          <p:cNvCxnSpPr>
            <a:cxnSpLocks/>
            <a:stCxn id="43" idx="1"/>
            <a:endCxn id="116" idx="1"/>
          </p:cNvCxnSpPr>
          <p:nvPr/>
        </p:nvCxnSpPr>
        <p:spPr>
          <a:xfrm rot="10800000">
            <a:off x="13973452" y="23139893"/>
            <a:ext cx="1476072" cy="4348021"/>
          </a:xfrm>
          <a:prstGeom prst="bentConnector3">
            <a:avLst>
              <a:gd name="adj1" fmla="val 115487"/>
            </a:avLst>
          </a:prstGeom>
          <a:ln w="19050">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45" name="TextBox 144">
            <a:extLst>
              <a:ext uri="{FF2B5EF4-FFF2-40B4-BE49-F238E27FC236}">
                <a16:creationId xmlns:a16="http://schemas.microsoft.com/office/drawing/2014/main" id="{C09FA869-CD3F-C2F0-890A-C6C9780AE57A}"/>
              </a:ext>
            </a:extLst>
          </p:cNvPr>
          <p:cNvSpPr txBox="1"/>
          <p:nvPr/>
        </p:nvSpPr>
        <p:spPr>
          <a:xfrm>
            <a:off x="13148200" y="25179589"/>
            <a:ext cx="2182376"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t>Precipitation is always enriched compared to the atmosphere</a:t>
            </a:r>
          </a:p>
        </p:txBody>
      </p:sp>
      <p:sp>
        <p:nvSpPr>
          <p:cNvPr id="146" name="TextBox 145">
            <a:extLst>
              <a:ext uri="{FF2B5EF4-FFF2-40B4-BE49-F238E27FC236}">
                <a16:creationId xmlns:a16="http://schemas.microsoft.com/office/drawing/2014/main" id="{C3AB0236-885E-FA84-E647-9EC9B70F2495}"/>
              </a:ext>
            </a:extLst>
          </p:cNvPr>
          <p:cNvSpPr txBox="1"/>
          <p:nvPr/>
        </p:nvSpPr>
        <p:spPr>
          <a:xfrm>
            <a:off x="16609385" y="30535583"/>
            <a:ext cx="13047283" cy="1015663"/>
          </a:xfrm>
          <a:prstGeom prst="rect">
            <a:avLst/>
          </a:prstGeom>
          <a:noFill/>
        </p:spPr>
        <p:txBody>
          <a:bodyPr wrap="square" rtlCol="0">
            <a:spAutoFit/>
          </a:bodyPr>
          <a:lstStyle/>
          <a:p>
            <a:r>
              <a:rPr lang="en-US" sz="2000" i="1" dirty="0"/>
              <a:t>Top: All flask </a:t>
            </a:r>
            <a:r>
              <a:rPr lang="el-GR" sz="2000" i="1" dirty="0"/>
              <a:t>δ</a:t>
            </a:r>
            <a:r>
              <a:rPr lang="en-US" sz="2000" i="1" baseline="30000" dirty="0"/>
              <a:t>18</a:t>
            </a:r>
            <a:r>
              <a:rPr lang="en-US" sz="2000" i="1" dirty="0"/>
              <a:t>O  measurements plotted over time binned into separate altitude categories. Included are precipitation measurements from collection boxes and flasks taken near surface at 2m. Bottom: Measurements of the average value of surface snow at 0-1 cm and 0-5 cm are plotted over time.</a:t>
            </a:r>
          </a:p>
        </p:txBody>
      </p:sp>
      <p:sp>
        <p:nvSpPr>
          <p:cNvPr id="150" name="TextBox 149">
            <a:extLst>
              <a:ext uri="{FF2B5EF4-FFF2-40B4-BE49-F238E27FC236}">
                <a16:creationId xmlns:a16="http://schemas.microsoft.com/office/drawing/2014/main" id="{3FA1A1FE-9727-02E5-B8CE-CFFF1414DABC}"/>
              </a:ext>
            </a:extLst>
          </p:cNvPr>
          <p:cNvSpPr txBox="1"/>
          <p:nvPr/>
        </p:nvSpPr>
        <p:spPr>
          <a:xfrm>
            <a:off x="12735643" y="27957480"/>
            <a:ext cx="2369751"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t>Snow depletes in depth showing the possible temperature-isotope relation of earlier season precipitation</a:t>
            </a:r>
          </a:p>
        </p:txBody>
      </p:sp>
      <p:pic>
        <p:nvPicPr>
          <p:cNvPr id="21" name="Picture 20" descr="Qr code&#10;&#10;Description automatically generated">
            <a:extLst>
              <a:ext uri="{FF2B5EF4-FFF2-40B4-BE49-F238E27FC236}">
                <a16:creationId xmlns:a16="http://schemas.microsoft.com/office/drawing/2014/main" id="{0FA172D3-3A54-3BDD-6E96-AD2C28BF0C3C}"/>
              </a:ext>
            </a:extLst>
          </p:cNvPr>
          <p:cNvPicPr>
            <a:picLocks noChangeAspect="1"/>
          </p:cNvPicPr>
          <p:nvPr/>
        </p:nvPicPr>
        <p:blipFill rotWithShape="1">
          <a:blip r:embed="rId25"/>
          <a:srcRect l="7893" t="7298" r="7972" b="10328"/>
          <a:stretch/>
        </p:blipFill>
        <p:spPr>
          <a:xfrm>
            <a:off x="26022374" y="40185072"/>
            <a:ext cx="1708444" cy="16727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119094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3AFC89DBE0EC4DB22D38F757EFBDE3" ma:contentTypeVersion="13" ma:contentTypeDescription="Create a new document." ma:contentTypeScope="" ma:versionID="b9c92af022cdb8ff4a69d210487b00e5">
  <xsd:schema xmlns:xsd="http://www.w3.org/2001/XMLSchema" xmlns:xs="http://www.w3.org/2001/XMLSchema" xmlns:p="http://schemas.microsoft.com/office/2006/metadata/properties" xmlns:ns3="d27734ae-be3a-44bf-9360-5a00104fb114" xmlns:ns4="c26bff1a-fdba-4fe0-b0ea-e1e86204e798" targetNamespace="http://schemas.microsoft.com/office/2006/metadata/properties" ma:root="true" ma:fieldsID="6876e1a2d313d46d034777d563530f58" ns3:_="" ns4:_="">
    <xsd:import namespace="d27734ae-be3a-44bf-9360-5a00104fb114"/>
    <xsd:import namespace="c26bff1a-fdba-4fe0-b0ea-e1e86204e798"/>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7734ae-be3a-44bf-9360-5a00104fb11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6bff1a-fdba-4fe0-b0ea-e1e86204e79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27734ae-be3a-44bf-9360-5a00104fb11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4A7EDB-600D-4313-81C9-848E8BD73C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7734ae-be3a-44bf-9360-5a00104fb114"/>
    <ds:schemaRef ds:uri="c26bff1a-fdba-4fe0-b0ea-e1e86204e7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651B57-294E-4982-8159-259179AFD70E}">
  <ds:schemaRefs>
    <ds:schemaRef ds:uri="http://schemas.microsoft.com/office/2006/documentManagement/types"/>
    <ds:schemaRef ds:uri="d27734ae-be3a-44bf-9360-5a00104fb114"/>
    <ds:schemaRef ds:uri="http://purl.org/dc/dcmitype/"/>
    <ds:schemaRef ds:uri="http://schemas.microsoft.com/office/infopath/2007/PartnerControls"/>
    <ds:schemaRef ds:uri="http://purl.org/dc/elements/1.1/"/>
    <ds:schemaRef ds:uri="http://purl.org/dc/terms/"/>
    <ds:schemaRef ds:uri="http://www.w3.org/XML/1998/namespace"/>
    <ds:schemaRef ds:uri="http://schemas.openxmlformats.org/package/2006/metadata/core-properties"/>
    <ds:schemaRef ds:uri="c26bff1a-fdba-4fe0-b0ea-e1e86204e798"/>
    <ds:schemaRef ds:uri="http://schemas.microsoft.com/office/2006/metadata/properties"/>
  </ds:schemaRefs>
</ds:datastoreItem>
</file>

<file path=customXml/itemProps3.xml><?xml version="1.0" encoding="utf-8"?>
<ds:datastoreItem xmlns:ds="http://schemas.openxmlformats.org/officeDocument/2006/customXml" ds:itemID="{0D187932-1872-496F-9950-FE700874A4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Cryosphere 2022 water vapor poster</Template>
  <TotalTime>4642</TotalTime>
  <Words>988</Words>
  <Application>Microsoft Office PowerPoint</Application>
  <PresentationFormat>Custom</PresentationFormat>
  <Paragraphs>67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Montserrat</vt:lpstr>
      <vt:lpstr>Segoe UI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S. Rozmiarek</dc:creator>
  <cp:lastModifiedBy>Kevin S. Rozmiarek</cp:lastModifiedBy>
  <cp:revision>3</cp:revision>
  <dcterms:created xsi:type="dcterms:W3CDTF">2023-04-22T16:55:07Z</dcterms:created>
  <dcterms:modified xsi:type="dcterms:W3CDTF">2023-04-25T22:21:39Z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0x0101001B3AFC89DBE0EC4DB22D38F757EFBDE3</vt:lpwstr>
  </property>
</Properties>
</file>